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layout5.xml" ContentType="application/vnd.openxmlformats-officedocument.drawingml.diagramLayout+xml"/>
  <Override PartName="/ppt/diagrams/data6.xml" ContentType="application/vnd.openxmlformats-officedocument.drawingml.diagramData+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quickStyle7.xml" ContentType="application/vnd.openxmlformats-officedocument.drawingml.diagramStyle+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00" r:id="rId2"/>
    <p:sldId id="402" r:id="rId3"/>
    <p:sldId id="420" r:id="rId4"/>
    <p:sldId id="406" r:id="rId5"/>
    <p:sldId id="407" r:id="rId6"/>
    <p:sldId id="408" r:id="rId7"/>
    <p:sldId id="410" r:id="rId8"/>
    <p:sldId id="412" r:id="rId9"/>
    <p:sldId id="414" r:id="rId10"/>
    <p:sldId id="416" r:id="rId11"/>
    <p:sldId id="418" r:id="rId12"/>
    <p:sldId id="390" r:id="rId13"/>
    <p:sldId id="427" r:id="rId14"/>
    <p:sldId id="437" r:id="rId15"/>
    <p:sldId id="429" r:id="rId16"/>
    <p:sldId id="436" r:id="rId17"/>
    <p:sldId id="428" r:id="rId18"/>
    <p:sldId id="430" r:id="rId19"/>
    <p:sldId id="431" r:id="rId20"/>
    <p:sldId id="432" r:id="rId21"/>
    <p:sldId id="433" r:id="rId22"/>
    <p:sldId id="438" r:id="rId23"/>
    <p:sldId id="435" r:id="rId24"/>
    <p:sldId id="401" r:id="rId25"/>
  </p:sldIdLst>
  <p:sldSz cx="12192000" cy="6858000"/>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illermina MARTIN" initials="GM" lastIdx="10" clrIdx="0">
    <p:extLst>
      <p:ext uri="{19B8F6BF-5375-455C-9EA6-DF929625EA0E}">
        <p15:presenceInfo xmlns="" xmlns:p15="http://schemas.microsoft.com/office/powerpoint/2012/main" userId="Guillermina MART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989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14" autoAdjust="0"/>
    <p:restoredTop sz="87802" autoAdjust="0"/>
  </p:normalViewPr>
  <p:slideViewPr>
    <p:cSldViewPr snapToGrid="0">
      <p:cViewPr varScale="1">
        <p:scale>
          <a:sx n="58" d="100"/>
          <a:sy n="58" d="100"/>
        </p:scale>
        <p:origin x="-78" y="-930"/>
      </p:cViewPr>
      <p:guideLst>
        <p:guide orient="horz" pos="2160"/>
        <p:guide pos="3840"/>
      </p:guideLst>
    </p:cSldViewPr>
  </p:slideViewPr>
  <p:notesTextViewPr>
    <p:cViewPr>
      <p:scale>
        <a:sx n="1" d="1"/>
        <a:sy n="1" d="1"/>
      </p:scale>
      <p:origin x="0" y="0"/>
    </p:cViewPr>
  </p:notesTextViewPr>
  <p:sorterViewPr>
    <p:cViewPr>
      <p:scale>
        <a:sx n="100" d="100"/>
        <a:sy n="100" d="100"/>
      </p:scale>
      <p:origin x="0" y="-348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9">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0">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2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2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2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2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FC1778-E556-4947-B44E-3B8CA132B049}" type="doc">
      <dgm:prSet loTypeId="urn:microsoft.com/office/officeart/2009/3/layout/StepUpProcess" loCatId="process" qsTypeId="urn:microsoft.com/office/officeart/2005/8/quickstyle/simple1" qsCatId="simple" csTypeId="urn:microsoft.com/office/officeart/2005/8/colors/colorful5" csCatId="colorful" phldr="1"/>
      <dgm:spPr/>
      <dgm:t>
        <a:bodyPr/>
        <a:lstStyle/>
        <a:p>
          <a:endParaRPr lang="en-US"/>
        </a:p>
      </dgm:t>
    </dgm:pt>
    <dgm:pt modelId="{2EF97B26-874C-40A0-939D-AB03CF039285}">
      <dgm:prSet phldrT="[Text]" custT="1"/>
      <dgm:spPr/>
      <dgm:t>
        <a:bodyPr/>
        <a:lstStyle/>
        <a:p>
          <a:r>
            <a:rPr lang="en-US" sz="2000" b="1" dirty="0"/>
            <a:t>4 </a:t>
          </a:r>
        </a:p>
        <a:p>
          <a:r>
            <a:rPr lang="en-US" sz="1100" b="1" dirty="0" smtClean="0"/>
            <a:t>IMPLEMENTAR PLAN DE ACCIÓN</a:t>
          </a:r>
          <a:endParaRPr lang="en-US" sz="1100" b="1" dirty="0"/>
        </a:p>
      </dgm:t>
    </dgm:pt>
    <dgm:pt modelId="{3B64F78B-DBCD-4A13-9DD6-51B64CEBC8C7}" type="parTrans" cxnId="{971AD762-9F1A-4BBC-B336-EE40CA813E6D}">
      <dgm:prSet/>
      <dgm:spPr/>
      <dgm:t>
        <a:bodyPr/>
        <a:lstStyle/>
        <a:p>
          <a:endParaRPr lang="en-US"/>
        </a:p>
      </dgm:t>
    </dgm:pt>
    <dgm:pt modelId="{527DB27A-252E-4215-82CD-A591232AE5ED}" type="sibTrans" cxnId="{971AD762-9F1A-4BBC-B336-EE40CA813E6D}">
      <dgm:prSet/>
      <dgm:spPr/>
      <dgm:t>
        <a:bodyPr/>
        <a:lstStyle/>
        <a:p>
          <a:endParaRPr lang="en-US"/>
        </a:p>
      </dgm:t>
    </dgm:pt>
    <dgm:pt modelId="{97DCB625-60D8-4D8A-85A9-A6E5E183AEE2}">
      <dgm:prSet phldrT="[Text]" custT="1"/>
      <dgm:spPr/>
      <dgm:t>
        <a:bodyPr/>
        <a:lstStyle/>
        <a:p>
          <a:r>
            <a:rPr lang="en-US" sz="2000" b="1" dirty="0"/>
            <a:t>5 </a:t>
          </a:r>
        </a:p>
        <a:p>
          <a:r>
            <a:rPr lang="en-US" sz="1100" b="1" dirty="0" smtClean="0"/>
            <a:t>AUDITORÍA EXTERNA</a:t>
          </a:r>
          <a:endParaRPr lang="en-US" sz="1100" b="1" dirty="0"/>
        </a:p>
      </dgm:t>
    </dgm:pt>
    <dgm:pt modelId="{AA5D2103-97F5-4B90-AC74-545B1C054554}" type="parTrans" cxnId="{95B86CC7-2F07-4354-986C-5BFECF07E38F}">
      <dgm:prSet/>
      <dgm:spPr/>
      <dgm:t>
        <a:bodyPr/>
        <a:lstStyle/>
        <a:p>
          <a:endParaRPr lang="en-US"/>
        </a:p>
      </dgm:t>
    </dgm:pt>
    <dgm:pt modelId="{2CB10908-02B8-46E2-91B5-5C9067669F50}" type="sibTrans" cxnId="{95B86CC7-2F07-4354-986C-5BFECF07E38F}">
      <dgm:prSet/>
      <dgm:spPr/>
      <dgm:t>
        <a:bodyPr/>
        <a:lstStyle/>
        <a:p>
          <a:endParaRPr lang="en-US"/>
        </a:p>
      </dgm:t>
    </dgm:pt>
    <dgm:pt modelId="{E7FE0525-5916-425F-8C43-99224E90C9E0}">
      <dgm:prSet phldrT="[Text]" custT="1"/>
      <dgm:spPr/>
      <dgm:t>
        <a:bodyPr/>
        <a:lstStyle/>
        <a:p>
          <a:r>
            <a:rPr lang="en-US" sz="2000" b="1" dirty="0"/>
            <a:t>6</a:t>
          </a:r>
          <a:r>
            <a:rPr lang="en-US" sz="1600" b="1" dirty="0"/>
            <a:t> </a:t>
          </a:r>
        </a:p>
        <a:p>
          <a:r>
            <a:rPr lang="en-US" sz="1100" b="1" dirty="0" smtClean="0"/>
            <a:t>RECONOCIMIENTO (BRONCE, PLATA, ORO)</a:t>
          </a:r>
          <a:endParaRPr lang="en-US" sz="1100" b="1" dirty="0"/>
        </a:p>
      </dgm:t>
    </dgm:pt>
    <dgm:pt modelId="{F82FE73F-B158-4B20-B2D9-405E0A698AB3}" type="parTrans" cxnId="{32286943-B4C6-49CA-A378-54BE0B025AC2}">
      <dgm:prSet/>
      <dgm:spPr/>
      <dgm:t>
        <a:bodyPr/>
        <a:lstStyle/>
        <a:p>
          <a:endParaRPr lang="en-US"/>
        </a:p>
      </dgm:t>
    </dgm:pt>
    <dgm:pt modelId="{6DBE660B-06EB-4729-A593-B49A27CFC0BC}" type="sibTrans" cxnId="{32286943-B4C6-49CA-A378-54BE0B025AC2}">
      <dgm:prSet/>
      <dgm:spPr/>
      <dgm:t>
        <a:bodyPr/>
        <a:lstStyle/>
        <a:p>
          <a:endParaRPr lang="en-US"/>
        </a:p>
      </dgm:t>
    </dgm:pt>
    <dgm:pt modelId="{EA69AC93-FC1D-4889-A219-DE4CB3B4E35A}">
      <dgm:prSet custT="1"/>
      <dgm:spPr/>
      <dgm:t>
        <a:bodyPr/>
        <a:lstStyle/>
        <a:p>
          <a:r>
            <a:rPr lang="en-US" sz="2000" b="1" dirty="0"/>
            <a:t>2 </a:t>
          </a:r>
        </a:p>
        <a:p>
          <a:r>
            <a:rPr lang="en-US" sz="1100" b="1" dirty="0" smtClean="0"/>
            <a:t>AUTO-DIAGNÓSTICO</a:t>
          </a:r>
          <a:endParaRPr lang="en-US" sz="1100" b="1" dirty="0"/>
        </a:p>
      </dgm:t>
    </dgm:pt>
    <dgm:pt modelId="{6566573E-D6CE-4349-92E2-D4CD3C97D05C}" type="parTrans" cxnId="{7A09A5FD-2358-4B49-A078-0217CD067080}">
      <dgm:prSet/>
      <dgm:spPr/>
      <dgm:t>
        <a:bodyPr/>
        <a:lstStyle/>
        <a:p>
          <a:endParaRPr lang="en-US"/>
        </a:p>
      </dgm:t>
    </dgm:pt>
    <dgm:pt modelId="{5EEF2AC7-951F-410E-9D79-D86C33DABD61}" type="sibTrans" cxnId="{7A09A5FD-2358-4B49-A078-0217CD067080}">
      <dgm:prSet/>
      <dgm:spPr/>
      <dgm:t>
        <a:bodyPr/>
        <a:lstStyle/>
        <a:p>
          <a:endParaRPr lang="en-US"/>
        </a:p>
      </dgm:t>
    </dgm:pt>
    <dgm:pt modelId="{CBA0E56D-0AD9-412B-A1F2-01CCBA18463A}">
      <dgm:prSet custT="1"/>
      <dgm:spPr/>
      <dgm:t>
        <a:bodyPr/>
        <a:lstStyle/>
        <a:p>
          <a:r>
            <a:rPr lang="en-US" sz="2000" b="1" dirty="0"/>
            <a:t>3 </a:t>
          </a:r>
        </a:p>
        <a:p>
          <a:r>
            <a:rPr lang="en-US" sz="1100" b="1" dirty="0" smtClean="0"/>
            <a:t>ELABORAR PLAN DE ACCIÓN</a:t>
          </a:r>
          <a:endParaRPr lang="en-US" sz="1100" b="1" dirty="0"/>
        </a:p>
      </dgm:t>
    </dgm:pt>
    <dgm:pt modelId="{E5D07298-AC37-4F1F-AD65-DC73D1B727EF}" type="parTrans" cxnId="{BC5918D0-B358-41E2-906E-12DDB9256BB0}">
      <dgm:prSet/>
      <dgm:spPr/>
      <dgm:t>
        <a:bodyPr/>
        <a:lstStyle/>
        <a:p>
          <a:endParaRPr lang="en-US"/>
        </a:p>
      </dgm:t>
    </dgm:pt>
    <dgm:pt modelId="{3D9EFE51-F659-47A9-A6A2-5D2EDFA65C12}" type="sibTrans" cxnId="{BC5918D0-B358-41E2-906E-12DDB9256BB0}">
      <dgm:prSet/>
      <dgm:spPr/>
      <dgm:t>
        <a:bodyPr/>
        <a:lstStyle/>
        <a:p>
          <a:endParaRPr lang="en-US"/>
        </a:p>
      </dgm:t>
    </dgm:pt>
    <dgm:pt modelId="{175459E0-6E34-4797-9A5D-FA90CD343647}">
      <dgm:prSet custT="1"/>
      <dgm:spPr/>
      <dgm:t>
        <a:bodyPr/>
        <a:lstStyle/>
        <a:p>
          <a:r>
            <a:rPr lang="en-US" sz="2000" b="1" dirty="0"/>
            <a:t>1 </a:t>
          </a:r>
          <a:endParaRPr lang="en-US" sz="2000" b="1" dirty="0" smtClean="0"/>
        </a:p>
        <a:p>
          <a:r>
            <a:rPr lang="en-US" sz="1050" b="1" dirty="0" smtClean="0"/>
            <a:t>ARREGLOS INSTITUCIONALES </a:t>
          </a:r>
          <a:endParaRPr lang="en-US" sz="1050" b="1" dirty="0"/>
        </a:p>
      </dgm:t>
    </dgm:pt>
    <dgm:pt modelId="{22FDF750-2B33-438F-BA40-AE2B57BA710C}" type="parTrans" cxnId="{1C7E9138-6C66-46DD-982F-BCD9454ED958}">
      <dgm:prSet/>
      <dgm:spPr/>
      <dgm:t>
        <a:bodyPr/>
        <a:lstStyle/>
        <a:p>
          <a:endParaRPr lang="en-US"/>
        </a:p>
      </dgm:t>
    </dgm:pt>
    <dgm:pt modelId="{E30E8A3A-6685-4BB2-9089-9B3DF8D35BEB}" type="sibTrans" cxnId="{1C7E9138-6C66-46DD-982F-BCD9454ED958}">
      <dgm:prSet/>
      <dgm:spPr/>
      <dgm:t>
        <a:bodyPr/>
        <a:lstStyle/>
        <a:p>
          <a:endParaRPr lang="en-US"/>
        </a:p>
      </dgm:t>
    </dgm:pt>
    <dgm:pt modelId="{D1B3BD0A-E25B-419E-9685-293F004FA023}" type="pres">
      <dgm:prSet presAssocID="{41FC1778-E556-4947-B44E-3B8CA132B049}" presName="rootnode" presStyleCnt="0">
        <dgm:presLayoutVars>
          <dgm:chMax/>
          <dgm:chPref/>
          <dgm:dir/>
          <dgm:animLvl val="lvl"/>
        </dgm:presLayoutVars>
      </dgm:prSet>
      <dgm:spPr/>
      <dgm:t>
        <a:bodyPr/>
        <a:lstStyle/>
        <a:p>
          <a:endParaRPr lang="en-US"/>
        </a:p>
      </dgm:t>
    </dgm:pt>
    <dgm:pt modelId="{DD8BF5EC-7DF2-44A3-BFA9-D1E1B88BDB0D}" type="pres">
      <dgm:prSet presAssocID="{175459E0-6E34-4797-9A5D-FA90CD343647}" presName="composite" presStyleCnt="0"/>
      <dgm:spPr/>
      <dgm:t>
        <a:bodyPr/>
        <a:lstStyle/>
        <a:p>
          <a:endParaRPr lang="es-CL"/>
        </a:p>
      </dgm:t>
    </dgm:pt>
    <dgm:pt modelId="{1CA5EAB4-7E2E-4169-A7E8-6DCBEAD4DB29}" type="pres">
      <dgm:prSet presAssocID="{175459E0-6E34-4797-9A5D-FA90CD343647}" presName="LShape" presStyleLbl="alignNode1" presStyleIdx="0" presStyleCnt="11"/>
      <dgm:spPr/>
      <dgm:t>
        <a:bodyPr/>
        <a:lstStyle/>
        <a:p>
          <a:endParaRPr lang="es-CL"/>
        </a:p>
      </dgm:t>
    </dgm:pt>
    <dgm:pt modelId="{BBAC30FB-5653-4090-BA0C-A4C3655478BA}" type="pres">
      <dgm:prSet presAssocID="{175459E0-6E34-4797-9A5D-FA90CD343647}" presName="ParentText" presStyleLbl="revTx" presStyleIdx="0" presStyleCnt="6" custScaleX="118699" custLinFactNeighborX="7743">
        <dgm:presLayoutVars>
          <dgm:chMax val="0"/>
          <dgm:chPref val="0"/>
          <dgm:bulletEnabled val="1"/>
        </dgm:presLayoutVars>
      </dgm:prSet>
      <dgm:spPr/>
      <dgm:t>
        <a:bodyPr/>
        <a:lstStyle/>
        <a:p>
          <a:endParaRPr lang="en-US"/>
        </a:p>
      </dgm:t>
    </dgm:pt>
    <dgm:pt modelId="{CB3889D7-8600-4078-8719-AB26EF7762B6}" type="pres">
      <dgm:prSet presAssocID="{175459E0-6E34-4797-9A5D-FA90CD343647}" presName="Triangle" presStyleLbl="alignNode1" presStyleIdx="1" presStyleCnt="11"/>
      <dgm:spPr>
        <a:solidFill>
          <a:schemeClr val="accent1">
            <a:lumMod val="50000"/>
          </a:schemeClr>
        </a:solidFill>
      </dgm:spPr>
      <dgm:t>
        <a:bodyPr/>
        <a:lstStyle/>
        <a:p>
          <a:endParaRPr lang="es-CL"/>
        </a:p>
      </dgm:t>
    </dgm:pt>
    <dgm:pt modelId="{E86019E3-CCE3-46A4-AE73-EF903B615BC8}" type="pres">
      <dgm:prSet presAssocID="{E30E8A3A-6685-4BB2-9089-9B3DF8D35BEB}" presName="sibTrans" presStyleCnt="0"/>
      <dgm:spPr/>
      <dgm:t>
        <a:bodyPr/>
        <a:lstStyle/>
        <a:p>
          <a:endParaRPr lang="es-CL"/>
        </a:p>
      </dgm:t>
    </dgm:pt>
    <dgm:pt modelId="{4E324E2F-2574-4E5C-B0B7-9B06A0836FE8}" type="pres">
      <dgm:prSet presAssocID="{E30E8A3A-6685-4BB2-9089-9B3DF8D35BEB}" presName="space" presStyleCnt="0"/>
      <dgm:spPr/>
      <dgm:t>
        <a:bodyPr/>
        <a:lstStyle/>
        <a:p>
          <a:endParaRPr lang="es-CL"/>
        </a:p>
      </dgm:t>
    </dgm:pt>
    <dgm:pt modelId="{0248C328-07AC-46FB-A952-21B6A80AF51B}" type="pres">
      <dgm:prSet presAssocID="{EA69AC93-FC1D-4889-A219-DE4CB3B4E35A}" presName="composite" presStyleCnt="0"/>
      <dgm:spPr/>
      <dgm:t>
        <a:bodyPr/>
        <a:lstStyle/>
        <a:p>
          <a:endParaRPr lang="es-CL"/>
        </a:p>
      </dgm:t>
    </dgm:pt>
    <dgm:pt modelId="{D0AA4424-F5AE-4A49-BA4A-41A7682EBAB7}" type="pres">
      <dgm:prSet presAssocID="{EA69AC93-FC1D-4889-A219-DE4CB3B4E35A}" presName="LShape" presStyleLbl="alignNode1" presStyleIdx="2" presStyleCnt="11">
        <dgm:style>
          <a:lnRef idx="2">
            <a:schemeClr val="accent3"/>
          </a:lnRef>
          <a:fillRef idx="1">
            <a:schemeClr val="lt1"/>
          </a:fillRef>
          <a:effectRef idx="0">
            <a:schemeClr val="accent3"/>
          </a:effectRef>
          <a:fontRef idx="minor">
            <a:schemeClr val="dk1"/>
          </a:fontRef>
        </dgm:style>
      </dgm:prSet>
      <dgm:spPr>
        <a:solidFill>
          <a:srgbClr val="009892"/>
        </a:solidFill>
        <a:ln>
          <a:solidFill>
            <a:srgbClr val="009892"/>
          </a:solidFill>
        </a:ln>
      </dgm:spPr>
      <dgm:t>
        <a:bodyPr/>
        <a:lstStyle/>
        <a:p>
          <a:endParaRPr lang="es-CL"/>
        </a:p>
      </dgm:t>
    </dgm:pt>
    <dgm:pt modelId="{AD5F5108-0C8B-41CE-8CDE-722B8D3A9C8E}" type="pres">
      <dgm:prSet presAssocID="{EA69AC93-FC1D-4889-A219-DE4CB3B4E35A}" presName="ParentText" presStyleLbl="revTx" presStyleIdx="1" presStyleCnt="6" custScaleX="120080" custScaleY="149393" custLinFactNeighborX="11761" custLinFactNeighborY="25580">
        <dgm:presLayoutVars>
          <dgm:chMax val="0"/>
          <dgm:chPref val="0"/>
          <dgm:bulletEnabled val="1"/>
        </dgm:presLayoutVars>
      </dgm:prSet>
      <dgm:spPr/>
      <dgm:t>
        <a:bodyPr/>
        <a:lstStyle/>
        <a:p>
          <a:endParaRPr lang="en-US"/>
        </a:p>
      </dgm:t>
    </dgm:pt>
    <dgm:pt modelId="{3DFF5654-5B1A-458C-A9B6-4E470530E827}" type="pres">
      <dgm:prSet presAssocID="{EA69AC93-FC1D-4889-A219-DE4CB3B4E35A}" presName="Triangle" presStyleLbl="alignNode1" presStyleIdx="3" presStyleCnt="11"/>
      <dgm:spPr>
        <a:solidFill>
          <a:schemeClr val="accent1">
            <a:lumMod val="50000"/>
          </a:schemeClr>
        </a:solidFill>
      </dgm:spPr>
      <dgm:t>
        <a:bodyPr/>
        <a:lstStyle/>
        <a:p>
          <a:endParaRPr lang="es-CL"/>
        </a:p>
      </dgm:t>
    </dgm:pt>
    <dgm:pt modelId="{50EF5517-ECB1-4D05-98A3-276DE5CA7288}" type="pres">
      <dgm:prSet presAssocID="{5EEF2AC7-951F-410E-9D79-D86C33DABD61}" presName="sibTrans" presStyleCnt="0"/>
      <dgm:spPr/>
      <dgm:t>
        <a:bodyPr/>
        <a:lstStyle/>
        <a:p>
          <a:endParaRPr lang="es-CL"/>
        </a:p>
      </dgm:t>
    </dgm:pt>
    <dgm:pt modelId="{6872B3E6-083A-4617-A31B-9138D683D77E}" type="pres">
      <dgm:prSet presAssocID="{5EEF2AC7-951F-410E-9D79-D86C33DABD61}" presName="space" presStyleCnt="0"/>
      <dgm:spPr/>
      <dgm:t>
        <a:bodyPr/>
        <a:lstStyle/>
        <a:p>
          <a:endParaRPr lang="es-CL"/>
        </a:p>
      </dgm:t>
    </dgm:pt>
    <dgm:pt modelId="{23507FDD-7545-4738-BCB7-B33C6D35FED6}" type="pres">
      <dgm:prSet presAssocID="{CBA0E56D-0AD9-412B-A1F2-01CCBA18463A}" presName="composite" presStyleCnt="0"/>
      <dgm:spPr/>
      <dgm:t>
        <a:bodyPr/>
        <a:lstStyle/>
        <a:p>
          <a:endParaRPr lang="es-CL"/>
        </a:p>
      </dgm:t>
    </dgm:pt>
    <dgm:pt modelId="{7D62EF44-6860-4D79-BDDC-F7BCA0543F54}" type="pres">
      <dgm:prSet presAssocID="{CBA0E56D-0AD9-412B-A1F2-01CCBA18463A}" presName="LShape" presStyleLbl="alignNode1" presStyleIdx="4" presStyleCnt="11">
        <dgm:style>
          <a:lnRef idx="2">
            <a:schemeClr val="accent4"/>
          </a:lnRef>
          <a:fillRef idx="1">
            <a:schemeClr val="lt1"/>
          </a:fillRef>
          <a:effectRef idx="0">
            <a:schemeClr val="accent4"/>
          </a:effectRef>
          <a:fontRef idx="minor">
            <a:schemeClr val="dk1"/>
          </a:fontRef>
        </dgm:style>
      </dgm:prSet>
      <dgm:spPr>
        <a:solidFill>
          <a:schemeClr val="accent6"/>
        </a:solidFill>
        <a:ln>
          <a:solidFill>
            <a:schemeClr val="accent6"/>
          </a:solidFill>
        </a:ln>
      </dgm:spPr>
      <dgm:t>
        <a:bodyPr/>
        <a:lstStyle/>
        <a:p>
          <a:endParaRPr lang="es-CL"/>
        </a:p>
      </dgm:t>
    </dgm:pt>
    <dgm:pt modelId="{9AD68FD2-4974-473F-9A15-199BF0415E75}" type="pres">
      <dgm:prSet presAssocID="{CBA0E56D-0AD9-412B-A1F2-01CCBA18463A}" presName="ParentText" presStyleLbl="revTx" presStyleIdx="2" presStyleCnt="6" custScaleX="117313" custScaleY="151519" custLinFactNeighborX="8821" custLinFactNeighborY="25824">
        <dgm:presLayoutVars>
          <dgm:chMax val="0"/>
          <dgm:chPref val="0"/>
          <dgm:bulletEnabled val="1"/>
        </dgm:presLayoutVars>
      </dgm:prSet>
      <dgm:spPr/>
      <dgm:t>
        <a:bodyPr/>
        <a:lstStyle/>
        <a:p>
          <a:endParaRPr lang="en-US"/>
        </a:p>
      </dgm:t>
    </dgm:pt>
    <dgm:pt modelId="{EE9CB90A-7C05-422C-9222-C6386001F367}" type="pres">
      <dgm:prSet presAssocID="{CBA0E56D-0AD9-412B-A1F2-01CCBA18463A}" presName="Triangle" presStyleLbl="alignNode1" presStyleIdx="5" presStyleCnt="11"/>
      <dgm:spPr>
        <a:solidFill>
          <a:schemeClr val="accent1">
            <a:lumMod val="50000"/>
          </a:schemeClr>
        </a:solidFill>
      </dgm:spPr>
      <dgm:t>
        <a:bodyPr/>
        <a:lstStyle/>
        <a:p>
          <a:endParaRPr lang="es-CL"/>
        </a:p>
      </dgm:t>
    </dgm:pt>
    <dgm:pt modelId="{2B44686C-DC7B-4622-8F5F-D8D3E8FA2806}" type="pres">
      <dgm:prSet presAssocID="{3D9EFE51-F659-47A9-A6A2-5D2EDFA65C12}" presName="sibTrans" presStyleCnt="0"/>
      <dgm:spPr/>
      <dgm:t>
        <a:bodyPr/>
        <a:lstStyle/>
        <a:p>
          <a:endParaRPr lang="es-CL"/>
        </a:p>
      </dgm:t>
    </dgm:pt>
    <dgm:pt modelId="{EE5275D6-2F20-48F5-B6C9-2BF7FF1667BC}" type="pres">
      <dgm:prSet presAssocID="{3D9EFE51-F659-47A9-A6A2-5D2EDFA65C12}" presName="space" presStyleCnt="0"/>
      <dgm:spPr/>
      <dgm:t>
        <a:bodyPr/>
        <a:lstStyle/>
        <a:p>
          <a:endParaRPr lang="es-CL"/>
        </a:p>
      </dgm:t>
    </dgm:pt>
    <dgm:pt modelId="{76FDB139-F065-42A0-8FA7-2FCE5B9C4796}" type="pres">
      <dgm:prSet presAssocID="{2EF97B26-874C-40A0-939D-AB03CF039285}" presName="composite" presStyleCnt="0"/>
      <dgm:spPr/>
      <dgm:t>
        <a:bodyPr/>
        <a:lstStyle/>
        <a:p>
          <a:endParaRPr lang="es-CL"/>
        </a:p>
      </dgm:t>
    </dgm:pt>
    <dgm:pt modelId="{17B72C8C-639A-40D1-9B2A-2CF2A66F7190}" type="pres">
      <dgm:prSet presAssocID="{2EF97B26-874C-40A0-939D-AB03CF039285}" presName="LShape" presStyleLbl="alignNode1" presStyleIdx="6" presStyleCnt="11">
        <dgm:style>
          <a:lnRef idx="1">
            <a:schemeClr val="accent5"/>
          </a:lnRef>
          <a:fillRef idx="3">
            <a:schemeClr val="accent5"/>
          </a:fillRef>
          <a:effectRef idx="2">
            <a:schemeClr val="accent5"/>
          </a:effectRef>
          <a:fontRef idx="minor">
            <a:schemeClr val="lt1"/>
          </a:fontRef>
        </dgm:style>
      </dgm:prSet>
      <dgm:spPr>
        <a:solidFill>
          <a:srgbClr val="00B050"/>
        </a:solidFill>
        <a:ln>
          <a:solidFill>
            <a:srgbClr val="00B050"/>
          </a:solidFill>
        </a:ln>
      </dgm:spPr>
      <dgm:t>
        <a:bodyPr/>
        <a:lstStyle/>
        <a:p>
          <a:endParaRPr lang="es-CL"/>
        </a:p>
      </dgm:t>
    </dgm:pt>
    <dgm:pt modelId="{B1A63D34-2690-4983-A6B6-BA61D6147968}" type="pres">
      <dgm:prSet presAssocID="{2EF97B26-874C-40A0-939D-AB03CF039285}" presName="ParentText" presStyleLbl="revTx" presStyleIdx="3" presStyleCnt="6" custScaleX="119471" custLinFactNeighborX="11762">
        <dgm:presLayoutVars>
          <dgm:chMax val="0"/>
          <dgm:chPref val="0"/>
          <dgm:bulletEnabled val="1"/>
        </dgm:presLayoutVars>
      </dgm:prSet>
      <dgm:spPr/>
      <dgm:t>
        <a:bodyPr/>
        <a:lstStyle/>
        <a:p>
          <a:endParaRPr lang="en-US"/>
        </a:p>
      </dgm:t>
    </dgm:pt>
    <dgm:pt modelId="{62286E02-844B-4002-9FC5-0C072C42DF7A}" type="pres">
      <dgm:prSet presAssocID="{2EF97B26-874C-40A0-939D-AB03CF039285}" presName="Triangle" presStyleLbl="alignNode1" presStyleIdx="7" presStyleCnt="11"/>
      <dgm:spPr>
        <a:solidFill>
          <a:schemeClr val="accent1">
            <a:lumMod val="50000"/>
          </a:schemeClr>
        </a:solidFill>
      </dgm:spPr>
      <dgm:t>
        <a:bodyPr/>
        <a:lstStyle/>
        <a:p>
          <a:endParaRPr lang="es-CL"/>
        </a:p>
      </dgm:t>
    </dgm:pt>
    <dgm:pt modelId="{75987BDF-DFCA-4F79-B668-E1422B07E818}" type="pres">
      <dgm:prSet presAssocID="{527DB27A-252E-4215-82CD-A591232AE5ED}" presName="sibTrans" presStyleCnt="0"/>
      <dgm:spPr/>
      <dgm:t>
        <a:bodyPr/>
        <a:lstStyle/>
        <a:p>
          <a:endParaRPr lang="es-CL"/>
        </a:p>
      </dgm:t>
    </dgm:pt>
    <dgm:pt modelId="{F8DEAF26-460A-4FCC-89AE-DF86F5075310}" type="pres">
      <dgm:prSet presAssocID="{527DB27A-252E-4215-82CD-A591232AE5ED}" presName="space" presStyleCnt="0"/>
      <dgm:spPr/>
      <dgm:t>
        <a:bodyPr/>
        <a:lstStyle/>
        <a:p>
          <a:endParaRPr lang="es-CL"/>
        </a:p>
      </dgm:t>
    </dgm:pt>
    <dgm:pt modelId="{B3CDB4FB-F8F0-44E6-BDC4-684E711A136B}" type="pres">
      <dgm:prSet presAssocID="{97DCB625-60D8-4D8A-85A9-A6E5E183AEE2}" presName="composite" presStyleCnt="0"/>
      <dgm:spPr/>
      <dgm:t>
        <a:bodyPr/>
        <a:lstStyle/>
        <a:p>
          <a:endParaRPr lang="es-CL"/>
        </a:p>
      </dgm:t>
    </dgm:pt>
    <dgm:pt modelId="{31EF84F8-BB2A-471D-8692-873D896FAB6B}" type="pres">
      <dgm:prSet presAssocID="{97DCB625-60D8-4D8A-85A9-A6E5E183AEE2}" presName="LShape" presStyleLbl="alignNode1" presStyleIdx="8" presStyleCnt="11">
        <dgm:style>
          <a:lnRef idx="1">
            <a:schemeClr val="accent6"/>
          </a:lnRef>
          <a:fillRef idx="3">
            <a:schemeClr val="accent6"/>
          </a:fillRef>
          <a:effectRef idx="2">
            <a:schemeClr val="accent6"/>
          </a:effectRef>
          <a:fontRef idx="minor">
            <a:schemeClr val="lt1"/>
          </a:fontRef>
        </dgm:style>
      </dgm:prSet>
      <dgm:spPr>
        <a:solidFill>
          <a:schemeClr val="accent1">
            <a:lumMod val="60000"/>
            <a:lumOff val="40000"/>
          </a:schemeClr>
        </a:solidFill>
        <a:ln>
          <a:solidFill>
            <a:schemeClr val="accent1">
              <a:lumMod val="60000"/>
              <a:lumOff val="40000"/>
            </a:schemeClr>
          </a:solidFill>
        </a:ln>
      </dgm:spPr>
      <dgm:t>
        <a:bodyPr/>
        <a:lstStyle/>
        <a:p>
          <a:endParaRPr lang="es-CL"/>
        </a:p>
      </dgm:t>
    </dgm:pt>
    <dgm:pt modelId="{8543349F-CE96-40B9-A409-A975F81B33E2}" type="pres">
      <dgm:prSet presAssocID="{97DCB625-60D8-4D8A-85A9-A6E5E183AEE2}" presName="ParentText" presStyleLbl="revTx" presStyleIdx="4" presStyleCnt="6" custScaleX="108148" custScaleY="148298" custLinFactNeighborX="6005" custLinFactNeighborY="24470">
        <dgm:presLayoutVars>
          <dgm:chMax val="0"/>
          <dgm:chPref val="0"/>
          <dgm:bulletEnabled val="1"/>
        </dgm:presLayoutVars>
      </dgm:prSet>
      <dgm:spPr/>
      <dgm:t>
        <a:bodyPr/>
        <a:lstStyle/>
        <a:p>
          <a:endParaRPr lang="en-US"/>
        </a:p>
      </dgm:t>
    </dgm:pt>
    <dgm:pt modelId="{2AD2F453-0E40-4602-8760-8BCD9F491B8C}" type="pres">
      <dgm:prSet presAssocID="{97DCB625-60D8-4D8A-85A9-A6E5E183AEE2}" presName="Triangle" presStyleLbl="alignNode1" presStyleIdx="9" presStyleCnt="11" custLinFactNeighborX="0"/>
      <dgm:spPr>
        <a:solidFill>
          <a:schemeClr val="accent1">
            <a:lumMod val="50000"/>
          </a:schemeClr>
        </a:solidFill>
      </dgm:spPr>
      <dgm:t>
        <a:bodyPr/>
        <a:lstStyle/>
        <a:p>
          <a:endParaRPr lang="es-CL"/>
        </a:p>
      </dgm:t>
    </dgm:pt>
    <dgm:pt modelId="{9B4FF54E-68B7-4BEB-9D95-B42DBC4BBA49}" type="pres">
      <dgm:prSet presAssocID="{2CB10908-02B8-46E2-91B5-5C9067669F50}" presName="sibTrans" presStyleCnt="0"/>
      <dgm:spPr/>
      <dgm:t>
        <a:bodyPr/>
        <a:lstStyle/>
        <a:p>
          <a:endParaRPr lang="es-CL"/>
        </a:p>
      </dgm:t>
    </dgm:pt>
    <dgm:pt modelId="{4F386CE6-4777-457E-BC04-85E3F6345A7C}" type="pres">
      <dgm:prSet presAssocID="{2CB10908-02B8-46E2-91B5-5C9067669F50}" presName="space" presStyleCnt="0"/>
      <dgm:spPr/>
      <dgm:t>
        <a:bodyPr/>
        <a:lstStyle/>
        <a:p>
          <a:endParaRPr lang="es-CL"/>
        </a:p>
      </dgm:t>
    </dgm:pt>
    <dgm:pt modelId="{C2C0A55D-674B-41CC-A7B2-CCC485FE298B}" type="pres">
      <dgm:prSet presAssocID="{E7FE0525-5916-425F-8C43-99224E90C9E0}" presName="composite" presStyleCnt="0"/>
      <dgm:spPr/>
      <dgm:t>
        <a:bodyPr/>
        <a:lstStyle/>
        <a:p>
          <a:endParaRPr lang="es-CL"/>
        </a:p>
      </dgm:t>
    </dgm:pt>
    <dgm:pt modelId="{8BBC8469-66A5-476F-9556-9D0289E7304D}" type="pres">
      <dgm:prSet presAssocID="{E7FE0525-5916-425F-8C43-99224E90C9E0}" presName="LShape" presStyleLbl="alignNode1" presStyleIdx="10" presStyleCnt="11"/>
      <dgm:spPr>
        <a:solidFill>
          <a:schemeClr val="accent1">
            <a:lumMod val="50000"/>
          </a:schemeClr>
        </a:solidFill>
        <a:ln>
          <a:solidFill>
            <a:schemeClr val="accent1">
              <a:lumMod val="50000"/>
            </a:schemeClr>
          </a:solidFill>
        </a:ln>
      </dgm:spPr>
      <dgm:t>
        <a:bodyPr/>
        <a:lstStyle/>
        <a:p>
          <a:endParaRPr lang="es-CL"/>
        </a:p>
      </dgm:t>
    </dgm:pt>
    <dgm:pt modelId="{09D3DCEB-E6AE-430B-8B7A-25122FFA9643}" type="pres">
      <dgm:prSet presAssocID="{E7FE0525-5916-425F-8C43-99224E90C9E0}" presName="ParentText" presStyleLbl="revTx" presStyleIdx="5" presStyleCnt="6" custScaleX="105787" custScaleY="108502" custLinFactNeighborX="994" custLinFactNeighborY="-3072">
        <dgm:presLayoutVars>
          <dgm:chMax val="0"/>
          <dgm:chPref val="0"/>
          <dgm:bulletEnabled val="1"/>
        </dgm:presLayoutVars>
      </dgm:prSet>
      <dgm:spPr/>
      <dgm:t>
        <a:bodyPr/>
        <a:lstStyle/>
        <a:p>
          <a:endParaRPr lang="en-US"/>
        </a:p>
      </dgm:t>
    </dgm:pt>
  </dgm:ptLst>
  <dgm:cxnLst>
    <dgm:cxn modelId="{95B86CC7-2F07-4354-986C-5BFECF07E38F}" srcId="{41FC1778-E556-4947-B44E-3B8CA132B049}" destId="{97DCB625-60D8-4D8A-85A9-A6E5E183AEE2}" srcOrd="4" destOrd="0" parTransId="{AA5D2103-97F5-4B90-AC74-545B1C054554}" sibTransId="{2CB10908-02B8-46E2-91B5-5C9067669F50}"/>
    <dgm:cxn modelId="{971AD762-9F1A-4BBC-B336-EE40CA813E6D}" srcId="{41FC1778-E556-4947-B44E-3B8CA132B049}" destId="{2EF97B26-874C-40A0-939D-AB03CF039285}" srcOrd="3" destOrd="0" parTransId="{3B64F78B-DBCD-4A13-9DD6-51B64CEBC8C7}" sibTransId="{527DB27A-252E-4215-82CD-A591232AE5ED}"/>
    <dgm:cxn modelId="{F781D814-986D-45F7-BDD5-6104FA41FF9C}" type="presOf" srcId="{2EF97B26-874C-40A0-939D-AB03CF039285}" destId="{B1A63D34-2690-4983-A6B6-BA61D6147968}" srcOrd="0" destOrd="0" presId="urn:microsoft.com/office/officeart/2009/3/layout/StepUpProcess"/>
    <dgm:cxn modelId="{E1F8836A-6C60-43BD-8158-A5F36D5A2478}" type="presOf" srcId="{97DCB625-60D8-4D8A-85A9-A6E5E183AEE2}" destId="{8543349F-CE96-40B9-A409-A975F81B33E2}" srcOrd="0" destOrd="0" presId="urn:microsoft.com/office/officeart/2009/3/layout/StepUpProcess"/>
    <dgm:cxn modelId="{32286943-B4C6-49CA-A378-54BE0B025AC2}" srcId="{41FC1778-E556-4947-B44E-3B8CA132B049}" destId="{E7FE0525-5916-425F-8C43-99224E90C9E0}" srcOrd="5" destOrd="0" parTransId="{F82FE73F-B158-4B20-B2D9-405E0A698AB3}" sibTransId="{6DBE660B-06EB-4729-A593-B49A27CFC0BC}"/>
    <dgm:cxn modelId="{8A0BA8C0-EADE-47AE-862F-0E08A6535A95}" type="presOf" srcId="{EA69AC93-FC1D-4889-A219-DE4CB3B4E35A}" destId="{AD5F5108-0C8B-41CE-8CDE-722B8D3A9C8E}" srcOrd="0" destOrd="0" presId="urn:microsoft.com/office/officeart/2009/3/layout/StepUpProcess"/>
    <dgm:cxn modelId="{BC5918D0-B358-41E2-906E-12DDB9256BB0}" srcId="{41FC1778-E556-4947-B44E-3B8CA132B049}" destId="{CBA0E56D-0AD9-412B-A1F2-01CCBA18463A}" srcOrd="2" destOrd="0" parTransId="{E5D07298-AC37-4F1F-AD65-DC73D1B727EF}" sibTransId="{3D9EFE51-F659-47A9-A6A2-5D2EDFA65C12}"/>
    <dgm:cxn modelId="{69C3C291-FEAC-409B-A8C2-D72B34776940}" type="presOf" srcId="{41FC1778-E556-4947-B44E-3B8CA132B049}" destId="{D1B3BD0A-E25B-419E-9685-293F004FA023}" srcOrd="0" destOrd="0" presId="urn:microsoft.com/office/officeart/2009/3/layout/StepUpProcess"/>
    <dgm:cxn modelId="{700CA012-39AE-43A9-B1AF-1B0F8386B16C}" type="presOf" srcId="{175459E0-6E34-4797-9A5D-FA90CD343647}" destId="{BBAC30FB-5653-4090-BA0C-A4C3655478BA}" srcOrd="0" destOrd="0" presId="urn:microsoft.com/office/officeart/2009/3/layout/StepUpProcess"/>
    <dgm:cxn modelId="{586DE848-219E-4A2D-8F67-7BF31C557E10}" type="presOf" srcId="{CBA0E56D-0AD9-412B-A1F2-01CCBA18463A}" destId="{9AD68FD2-4974-473F-9A15-199BF0415E75}" srcOrd="0" destOrd="0" presId="urn:microsoft.com/office/officeart/2009/3/layout/StepUpProcess"/>
    <dgm:cxn modelId="{CB59754E-FA53-49D6-90AD-938796116A24}" type="presOf" srcId="{E7FE0525-5916-425F-8C43-99224E90C9E0}" destId="{09D3DCEB-E6AE-430B-8B7A-25122FFA9643}" srcOrd="0" destOrd="0" presId="urn:microsoft.com/office/officeart/2009/3/layout/StepUpProcess"/>
    <dgm:cxn modelId="{7A09A5FD-2358-4B49-A078-0217CD067080}" srcId="{41FC1778-E556-4947-B44E-3B8CA132B049}" destId="{EA69AC93-FC1D-4889-A219-DE4CB3B4E35A}" srcOrd="1" destOrd="0" parTransId="{6566573E-D6CE-4349-92E2-D4CD3C97D05C}" sibTransId="{5EEF2AC7-951F-410E-9D79-D86C33DABD61}"/>
    <dgm:cxn modelId="{1C7E9138-6C66-46DD-982F-BCD9454ED958}" srcId="{41FC1778-E556-4947-B44E-3B8CA132B049}" destId="{175459E0-6E34-4797-9A5D-FA90CD343647}" srcOrd="0" destOrd="0" parTransId="{22FDF750-2B33-438F-BA40-AE2B57BA710C}" sibTransId="{E30E8A3A-6685-4BB2-9089-9B3DF8D35BEB}"/>
    <dgm:cxn modelId="{FAB2B109-A9C6-4584-A95C-3F5DC4CDEB23}" type="presParOf" srcId="{D1B3BD0A-E25B-419E-9685-293F004FA023}" destId="{DD8BF5EC-7DF2-44A3-BFA9-D1E1B88BDB0D}" srcOrd="0" destOrd="0" presId="urn:microsoft.com/office/officeart/2009/3/layout/StepUpProcess"/>
    <dgm:cxn modelId="{024FA505-DEA9-449D-9A3C-DDC838838E1E}" type="presParOf" srcId="{DD8BF5EC-7DF2-44A3-BFA9-D1E1B88BDB0D}" destId="{1CA5EAB4-7E2E-4169-A7E8-6DCBEAD4DB29}" srcOrd="0" destOrd="0" presId="urn:microsoft.com/office/officeart/2009/3/layout/StepUpProcess"/>
    <dgm:cxn modelId="{2287679B-16AE-4F3A-96DA-E405F8F8E550}" type="presParOf" srcId="{DD8BF5EC-7DF2-44A3-BFA9-D1E1B88BDB0D}" destId="{BBAC30FB-5653-4090-BA0C-A4C3655478BA}" srcOrd="1" destOrd="0" presId="urn:microsoft.com/office/officeart/2009/3/layout/StepUpProcess"/>
    <dgm:cxn modelId="{B30D5AAE-CEBE-4F0C-BB4F-9FE191ECC833}" type="presParOf" srcId="{DD8BF5EC-7DF2-44A3-BFA9-D1E1B88BDB0D}" destId="{CB3889D7-8600-4078-8719-AB26EF7762B6}" srcOrd="2" destOrd="0" presId="urn:microsoft.com/office/officeart/2009/3/layout/StepUpProcess"/>
    <dgm:cxn modelId="{4B1B9950-F08D-4B6B-A36A-690BB65159AD}" type="presParOf" srcId="{D1B3BD0A-E25B-419E-9685-293F004FA023}" destId="{E86019E3-CCE3-46A4-AE73-EF903B615BC8}" srcOrd="1" destOrd="0" presId="urn:microsoft.com/office/officeart/2009/3/layout/StepUpProcess"/>
    <dgm:cxn modelId="{C75E955E-5027-40F2-9104-8FC3894603F6}" type="presParOf" srcId="{E86019E3-CCE3-46A4-AE73-EF903B615BC8}" destId="{4E324E2F-2574-4E5C-B0B7-9B06A0836FE8}" srcOrd="0" destOrd="0" presId="urn:microsoft.com/office/officeart/2009/3/layout/StepUpProcess"/>
    <dgm:cxn modelId="{2931FEC4-D584-412C-8A66-FCB26C03F818}" type="presParOf" srcId="{D1B3BD0A-E25B-419E-9685-293F004FA023}" destId="{0248C328-07AC-46FB-A952-21B6A80AF51B}" srcOrd="2" destOrd="0" presId="urn:microsoft.com/office/officeart/2009/3/layout/StepUpProcess"/>
    <dgm:cxn modelId="{8D3811BF-1F71-4410-9083-E8D5F264DF26}" type="presParOf" srcId="{0248C328-07AC-46FB-A952-21B6A80AF51B}" destId="{D0AA4424-F5AE-4A49-BA4A-41A7682EBAB7}" srcOrd="0" destOrd="0" presId="urn:microsoft.com/office/officeart/2009/3/layout/StepUpProcess"/>
    <dgm:cxn modelId="{F7BC85FB-04F6-48C0-9567-4E66F3F0EB1B}" type="presParOf" srcId="{0248C328-07AC-46FB-A952-21B6A80AF51B}" destId="{AD5F5108-0C8B-41CE-8CDE-722B8D3A9C8E}" srcOrd="1" destOrd="0" presId="urn:microsoft.com/office/officeart/2009/3/layout/StepUpProcess"/>
    <dgm:cxn modelId="{2A1A46EA-09BC-46B8-8E28-4CCE659F236C}" type="presParOf" srcId="{0248C328-07AC-46FB-A952-21B6A80AF51B}" destId="{3DFF5654-5B1A-458C-A9B6-4E470530E827}" srcOrd="2" destOrd="0" presId="urn:microsoft.com/office/officeart/2009/3/layout/StepUpProcess"/>
    <dgm:cxn modelId="{D0CEDD0C-51EF-46F5-8F44-4C13B1FB8B38}" type="presParOf" srcId="{D1B3BD0A-E25B-419E-9685-293F004FA023}" destId="{50EF5517-ECB1-4D05-98A3-276DE5CA7288}" srcOrd="3" destOrd="0" presId="urn:microsoft.com/office/officeart/2009/3/layout/StepUpProcess"/>
    <dgm:cxn modelId="{9AAC8582-4DBC-4111-AF58-F8921B320CE8}" type="presParOf" srcId="{50EF5517-ECB1-4D05-98A3-276DE5CA7288}" destId="{6872B3E6-083A-4617-A31B-9138D683D77E}" srcOrd="0" destOrd="0" presId="urn:microsoft.com/office/officeart/2009/3/layout/StepUpProcess"/>
    <dgm:cxn modelId="{A052398D-E57B-461E-84C2-9E79F0A01D4D}" type="presParOf" srcId="{D1B3BD0A-E25B-419E-9685-293F004FA023}" destId="{23507FDD-7545-4738-BCB7-B33C6D35FED6}" srcOrd="4" destOrd="0" presId="urn:microsoft.com/office/officeart/2009/3/layout/StepUpProcess"/>
    <dgm:cxn modelId="{86BC4415-B6E1-43AC-A89F-BEE1B6C3C572}" type="presParOf" srcId="{23507FDD-7545-4738-BCB7-B33C6D35FED6}" destId="{7D62EF44-6860-4D79-BDDC-F7BCA0543F54}" srcOrd="0" destOrd="0" presId="urn:microsoft.com/office/officeart/2009/3/layout/StepUpProcess"/>
    <dgm:cxn modelId="{9E77915A-C576-4246-8D5A-125CEE806793}" type="presParOf" srcId="{23507FDD-7545-4738-BCB7-B33C6D35FED6}" destId="{9AD68FD2-4974-473F-9A15-199BF0415E75}" srcOrd="1" destOrd="0" presId="urn:microsoft.com/office/officeart/2009/3/layout/StepUpProcess"/>
    <dgm:cxn modelId="{9491F88C-0EFC-447D-AC40-7CFB064DC353}" type="presParOf" srcId="{23507FDD-7545-4738-BCB7-B33C6D35FED6}" destId="{EE9CB90A-7C05-422C-9222-C6386001F367}" srcOrd="2" destOrd="0" presId="urn:microsoft.com/office/officeart/2009/3/layout/StepUpProcess"/>
    <dgm:cxn modelId="{8A29ED7E-51EE-455A-931C-BBDA38E0E4C6}" type="presParOf" srcId="{D1B3BD0A-E25B-419E-9685-293F004FA023}" destId="{2B44686C-DC7B-4622-8F5F-D8D3E8FA2806}" srcOrd="5" destOrd="0" presId="urn:microsoft.com/office/officeart/2009/3/layout/StepUpProcess"/>
    <dgm:cxn modelId="{53CC3BCE-9093-4A2C-A663-CDBD9F4192CC}" type="presParOf" srcId="{2B44686C-DC7B-4622-8F5F-D8D3E8FA2806}" destId="{EE5275D6-2F20-48F5-B6C9-2BF7FF1667BC}" srcOrd="0" destOrd="0" presId="urn:microsoft.com/office/officeart/2009/3/layout/StepUpProcess"/>
    <dgm:cxn modelId="{EA87821E-89FB-4E39-B1B4-6CD8E9116ECA}" type="presParOf" srcId="{D1B3BD0A-E25B-419E-9685-293F004FA023}" destId="{76FDB139-F065-42A0-8FA7-2FCE5B9C4796}" srcOrd="6" destOrd="0" presId="urn:microsoft.com/office/officeart/2009/3/layout/StepUpProcess"/>
    <dgm:cxn modelId="{390C5BE4-4BA1-4440-B1F6-AFA390882A8F}" type="presParOf" srcId="{76FDB139-F065-42A0-8FA7-2FCE5B9C4796}" destId="{17B72C8C-639A-40D1-9B2A-2CF2A66F7190}" srcOrd="0" destOrd="0" presId="urn:microsoft.com/office/officeart/2009/3/layout/StepUpProcess"/>
    <dgm:cxn modelId="{E1B1244C-FEA9-4F3B-9D37-AB13AF3F343C}" type="presParOf" srcId="{76FDB139-F065-42A0-8FA7-2FCE5B9C4796}" destId="{B1A63D34-2690-4983-A6B6-BA61D6147968}" srcOrd="1" destOrd="0" presId="urn:microsoft.com/office/officeart/2009/3/layout/StepUpProcess"/>
    <dgm:cxn modelId="{C979E627-6BF7-4A8B-808B-0484547D70F9}" type="presParOf" srcId="{76FDB139-F065-42A0-8FA7-2FCE5B9C4796}" destId="{62286E02-844B-4002-9FC5-0C072C42DF7A}" srcOrd="2" destOrd="0" presId="urn:microsoft.com/office/officeart/2009/3/layout/StepUpProcess"/>
    <dgm:cxn modelId="{4196FAA0-CD09-4DBB-A1E6-8E69F22E9C73}" type="presParOf" srcId="{D1B3BD0A-E25B-419E-9685-293F004FA023}" destId="{75987BDF-DFCA-4F79-B668-E1422B07E818}" srcOrd="7" destOrd="0" presId="urn:microsoft.com/office/officeart/2009/3/layout/StepUpProcess"/>
    <dgm:cxn modelId="{D71C50D5-D26A-4F95-A442-E57A7F2B5D15}" type="presParOf" srcId="{75987BDF-DFCA-4F79-B668-E1422B07E818}" destId="{F8DEAF26-460A-4FCC-89AE-DF86F5075310}" srcOrd="0" destOrd="0" presId="urn:microsoft.com/office/officeart/2009/3/layout/StepUpProcess"/>
    <dgm:cxn modelId="{0984BBE8-26BB-4245-94CA-D82232859829}" type="presParOf" srcId="{D1B3BD0A-E25B-419E-9685-293F004FA023}" destId="{B3CDB4FB-F8F0-44E6-BDC4-684E711A136B}" srcOrd="8" destOrd="0" presId="urn:microsoft.com/office/officeart/2009/3/layout/StepUpProcess"/>
    <dgm:cxn modelId="{502E9870-8FC4-441A-949A-A994B03938E9}" type="presParOf" srcId="{B3CDB4FB-F8F0-44E6-BDC4-684E711A136B}" destId="{31EF84F8-BB2A-471D-8692-873D896FAB6B}" srcOrd="0" destOrd="0" presId="urn:microsoft.com/office/officeart/2009/3/layout/StepUpProcess"/>
    <dgm:cxn modelId="{BD492E20-0FBC-43B6-BE85-6BF55F4C5904}" type="presParOf" srcId="{B3CDB4FB-F8F0-44E6-BDC4-684E711A136B}" destId="{8543349F-CE96-40B9-A409-A975F81B33E2}" srcOrd="1" destOrd="0" presId="urn:microsoft.com/office/officeart/2009/3/layout/StepUpProcess"/>
    <dgm:cxn modelId="{736ABA15-6695-4CE3-BF03-800B9428BB66}" type="presParOf" srcId="{B3CDB4FB-F8F0-44E6-BDC4-684E711A136B}" destId="{2AD2F453-0E40-4602-8760-8BCD9F491B8C}" srcOrd="2" destOrd="0" presId="urn:microsoft.com/office/officeart/2009/3/layout/StepUpProcess"/>
    <dgm:cxn modelId="{AFDBE7EA-ED95-47BB-B542-9A3BA9970F3F}" type="presParOf" srcId="{D1B3BD0A-E25B-419E-9685-293F004FA023}" destId="{9B4FF54E-68B7-4BEB-9D95-B42DBC4BBA49}" srcOrd="9" destOrd="0" presId="urn:microsoft.com/office/officeart/2009/3/layout/StepUpProcess"/>
    <dgm:cxn modelId="{F658FD06-5BAA-41E3-A045-75E2163628EB}" type="presParOf" srcId="{9B4FF54E-68B7-4BEB-9D95-B42DBC4BBA49}" destId="{4F386CE6-4777-457E-BC04-85E3F6345A7C}" srcOrd="0" destOrd="0" presId="urn:microsoft.com/office/officeart/2009/3/layout/StepUpProcess"/>
    <dgm:cxn modelId="{5F4DBEA5-5F8A-4E64-BEE9-B31CDF8F0D48}" type="presParOf" srcId="{D1B3BD0A-E25B-419E-9685-293F004FA023}" destId="{C2C0A55D-674B-41CC-A7B2-CCC485FE298B}" srcOrd="10" destOrd="0" presId="urn:microsoft.com/office/officeart/2009/3/layout/StepUpProcess"/>
    <dgm:cxn modelId="{A0BF1011-4962-49BC-B231-24CEBEFAF169}" type="presParOf" srcId="{C2C0A55D-674B-41CC-A7B2-CCC485FE298B}" destId="{8BBC8469-66A5-476F-9556-9D0289E7304D}" srcOrd="0" destOrd="0" presId="urn:microsoft.com/office/officeart/2009/3/layout/StepUpProcess"/>
    <dgm:cxn modelId="{647DC32B-4A87-4533-973E-9E10FA29A1DB}" type="presParOf" srcId="{C2C0A55D-674B-41CC-A7B2-CCC485FE298B}" destId="{09D3DCEB-E6AE-430B-8B7A-25122FFA9643}" srcOrd="1" destOrd="0" presId="urn:microsoft.com/office/officeart/2009/3/layout/StepUpProcess"/>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53A153-E265-455C-9C12-0459FFA633E3}" type="doc">
      <dgm:prSet loTypeId="urn:microsoft.com/office/officeart/2005/8/layout/process1" loCatId="process" qsTypeId="urn:microsoft.com/office/officeart/2005/8/quickstyle/simple1" qsCatId="simple" csTypeId="urn:microsoft.com/office/officeart/2005/8/colors/colorful1#19" csCatId="colorful" phldr="1"/>
      <dgm:spPr/>
      <dgm:t>
        <a:bodyPr/>
        <a:lstStyle/>
        <a:p>
          <a:endParaRPr lang="es-CL"/>
        </a:p>
      </dgm:t>
    </dgm:pt>
    <dgm:pt modelId="{731B9F16-6239-456F-BF6B-3359DD873984}">
      <dgm:prSet phldrT="[Texto]" custT="1"/>
      <dgm:spPr>
        <a:solidFill>
          <a:schemeClr val="accent1">
            <a:lumMod val="75000"/>
          </a:schemeClr>
        </a:solidFill>
      </dgm:spPr>
      <dgm:t>
        <a:bodyPr/>
        <a:lstStyle/>
        <a:p>
          <a:r>
            <a:rPr lang="es-ES" sz="1600" b="1" dirty="0" smtClean="0"/>
            <a:t>ARREGLOS INSTITUCIONALES</a:t>
          </a:r>
          <a:endParaRPr lang="es-CL" sz="1600" b="1" dirty="0"/>
        </a:p>
      </dgm:t>
    </dgm:pt>
    <dgm:pt modelId="{5153C5E1-0215-4F2D-873A-9F2E35FF90DA}" type="parTrans" cxnId="{F3AA9D79-706B-4461-BB62-B8CE2704D4B1}">
      <dgm:prSet/>
      <dgm:spPr/>
      <dgm:t>
        <a:bodyPr/>
        <a:lstStyle/>
        <a:p>
          <a:endParaRPr lang="es-CL"/>
        </a:p>
      </dgm:t>
    </dgm:pt>
    <dgm:pt modelId="{05B3ABB1-4704-4A39-BF59-CF29174DE5AD}" type="sibTrans" cxnId="{F3AA9D79-706B-4461-BB62-B8CE2704D4B1}">
      <dgm:prSet/>
      <dgm:spPr/>
      <dgm:t>
        <a:bodyPr/>
        <a:lstStyle/>
        <a:p>
          <a:endParaRPr lang="es-CL"/>
        </a:p>
      </dgm:t>
    </dgm:pt>
    <dgm:pt modelId="{341DE42A-FC6D-4DBF-BBFD-4B5E551CF0D4}">
      <dgm:prSet phldrT="[Texto]" custT="1"/>
      <dgm:spPr>
        <a:solidFill>
          <a:schemeClr val="accent1">
            <a:lumMod val="75000"/>
          </a:schemeClr>
        </a:solidFill>
      </dgm:spPr>
      <dgm:t>
        <a:bodyPr/>
        <a:lstStyle/>
        <a:p>
          <a:r>
            <a:rPr lang="es-CL" sz="1600" dirty="0" smtClean="0"/>
            <a:t>F</a:t>
          </a:r>
          <a:r>
            <a:rPr lang="es-CL" sz="1800" dirty="0" smtClean="0"/>
            <a:t>ormalización del acuerdo</a:t>
          </a:r>
          <a:endParaRPr lang="es-CL" sz="1800" dirty="0"/>
        </a:p>
      </dgm:t>
    </dgm:pt>
    <dgm:pt modelId="{E8FD04E8-6D07-4F25-9BE8-4E8144D09868}" type="parTrans" cxnId="{9B254350-FAB0-469C-9A14-4F7C513C4940}">
      <dgm:prSet/>
      <dgm:spPr/>
      <dgm:t>
        <a:bodyPr/>
        <a:lstStyle/>
        <a:p>
          <a:endParaRPr lang="es-CL"/>
        </a:p>
      </dgm:t>
    </dgm:pt>
    <dgm:pt modelId="{1A833C42-CE4E-4999-AB59-65ED3269C68B}" type="sibTrans" cxnId="{9B254350-FAB0-469C-9A14-4F7C513C4940}">
      <dgm:prSet/>
      <dgm:spPr/>
      <dgm:t>
        <a:bodyPr/>
        <a:lstStyle/>
        <a:p>
          <a:endParaRPr lang="es-CL"/>
        </a:p>
      </dgm:t>
    </dgm:pt>
    <dgm:pt modelId="{5441314B-3EB6-4256-8C71-E32FE2537E2E}">
      <dgm:prSet phldrT="[Texto]" custT="1"/>
      <dgm:spPr>
        <a:solidFill>
          <a:schemeClr val="accent1">
            <a:lumMod val="75000"/>
          </a:schemeClr>
        </a:solidFill>
      </dgm:spPr>
      <dgm:t>
        <a:bodyPr/>
        <a:lstStyle/>
        <a:p>
          <a:r>
            <a:rPr lang="es-CL" sz="1800" dirty="0" smtClean="0"/>
            <a:t>Creación de mecanismos políticos y técnicos</a:t>
          </a:r>
          <a:endParaRPr lang="es-CL" sz="1800" dirty="0"/>
        </a:p>
      </dgm:t>
    </dgm:pt>
    <dgm:pt modelId="{06F193AC-8917-46CA-984C-3B6E1F9070E4}" type="parTrans" cxnId="{88F35B04-722E-410D-A175-ED1D68B54E67}">
      <dgm:prSet/>
      <dgm:spPr/>
      <dgm:t>
        <a:bodyPr/>
        <a:lstStyle/>
        <a:p>
          <a:endParaRPr lang="es-CL"/>
        </a:p>
      </dgm:t>
    </dgm:pt>
    <dgm:pt modelId="{50D48114-EC19-4C79-9819-6347B8C9065E}" type="sibTrans" cxnId="{88F35B04-722E-410D-A175-ED1D68B54E67}">
      <dgm:prSet/>
      <dgm:spPr/>
      <dgm:t>
        <a:bodyPr/>
        <a:lstStyle/>
        <a:p>
          <a:endParaRPr lang="es-CL"/>
        </a:p>
      </dgm:t>
    </dgm:pt>
    <dgm:pt modelId="{C81096F3-B2B0-4B37-9BF4-CB39E826A575}">
      <dgm:prSet phldrT="[Texto]" custT="1"/>
      <dgm:spPr>
        <a:solidFill>
          <a:schemeClr val="accent1">
            <a:lumMod val="75000"/>
          </a:schemeClr>
        </a:solidFill>
      </dgm:spPr>
      <dgm:t>
        <a:bodyPr/>
        <a:lstStyle/>
        <a:p>
          <a:r>
            <a:rPr lang="es-CL" sz="1800" dirty="0" smtClean="0"/>
            <a:t>Asignación de recursos humanos y financieros </a:t>
          </a:r>
          <a:endParaRPr lang="es-CL" sz="1800" dirty="0"/>
        </a:p>
      </dgm:t>
    </dgm:pt>
    <dgm:pt modelId="{BA1500FA-7F94-4A36-884C-6E7E1ED3D32C}" type="parTrans" cxnId="{B22BF1FF-54CE-4FDC-8DC9-5F8809179F15}">
      <dgm:prSet/>
      <dgm:spPr/>
      <dgm:t>
        <a:bodyPr/>
        <a:lstStyle/>
        <a:p>
          <a:endParaRPr lang="es-CL"/>
        </a:p>
      </dgm:t>
    </dgm:pt>
    <dgm:pt modelId="{301B247B-6EB4-4EA2-B6A6-C69AFF2B6583}" type="sibTrans" cxnId="{B22BF1FF-54CE-4FDC-8DC9-5F8809179F15}">
      <dgm:prSet/>
      <dgm:spPr/>
      <dgm:t>
        <a:bodyPr/>
        <a:lstStyle/>
        <a:p>
          <a:endParaRPr lang="es-CL"/>
        </a:p>
      </dgm:t>
    </dgm:pt>
    <dgm:pt modelId="{694D677B-B609-47EE-925C-3F359A2B509D}">
      <dgm:prSet phldrT="[Texto]" custT="1"/>
      <dgm:spPr>
        <a:solidFill>
          <a:schemeClr val="accent1">
            <a:lumMod val="75000"/>
          </a:schemeClr>
        </a:solidFill>
      </dgm:spPr>
      <dgm:t>
        <a:bodyPr/>
        <a:lstStyle/>
        <a:p>
          <a:r>
            <a:rPr lang="es-CL" sz="1800" dirty="0" smtClean="0"/>
            <a:t>Etapa de posicionamiento del Sello a nivel nacional y preparación</a:t>
          </a:r>
          <a:endParaRPr lang="es-CL" sz="1800" dirty="0"/>
        </a:p>
      </dgm:t>
    </dgm:pt>
    <dgm:pt modelId="{24981DC8-1720-4398-B992-C94C8183AF7C}" type="parTrans" cxnId="{673082C6-BC11-455F-8DE9-8155389F4022}">
      <dgm:prSet/>
      <dgm:spPr/>
    </dgm:pt>
    <dgm:pt modelId="{B2161C74-A226-4A58-BDD9-AB4ECC83AC87}" type="sibTrans" cxnId="{673082C6-BC11-455F-8DE9-8155389F4022}">
      <dgm:prSet/>
      <dgm:spPr/>
    </dgm:pt>
    <dgm:pt modelId="{C8DDE3E0-6558-4678-A7A4-631BF5286F8D}" type="pres">
      <dgm:prSet presAssocID="{F853A153-E265-455C-9C12-0459FFA633E3}" presName="Name0" presStyleCnt="0">
        <dgm:presLayoutVars>
          <dgm:dir/>
          <dgm:resizeHandles val="exact"/>
        </dgm:presLayoutVars>
      </dgm:prSet>
      <dgm:spPr/>
      <dgm:t>
        <a:bodyPr/>
        <a:lstStyle/>
        <a:p>
          <a:endParaRPr lang="es-CL"/>
        </a:p>
      </dgm:t>
    </dgm:pt>
    <dgm:pt modelId="{9965E6F5-7DB6-45E9-84B9-59A9ACCD584A}" type="pres">
      <dgm:prSet presAssocID="{731B9F16-6239-456F-BF6B-3359DD873984}" presName="node" presStyleLbl="node1" presStyleIdx="0" presStyleCnt="1" custScaleY="111656" custLinFactNeighborY="-10893">
        <dgm:presLayoutVars>
          <dgm:bulletEnabled val="1"/>
        </dgm:presLayoutVars>
      </dgm:prSet>
      <dgm:spPr/>
      <dgm:t>
        <a:bodyPr/>
        <a:lstStyle/>
        <a:p>
          <a:endParaRPr lang="es-CL"/>
        </a:p>
      </dgm:t>
    </dgm:pt>
  </dgm:ptLst>
  <dgm:cxnLst>
    <dgm:cxn modelId="{39227BE6-A47C-40E5-97C9-D4C516B9EBD2}" type="presOf" srcId="{341DE42A-FC6D-4DBF-BBFD-4B5E551CF0D4}" destId="{9965E6F5-7DB6-45E9-84B9-59A9ACCD584A}" srcOrd="0" destOrd="2" presId="urn:microsoft.com/office/officeart/2005/8/layout/process1"/>
    <dgm:cxn modelId="{BBD0FEEB-6D50-42BE-AC0F-173BC4011A6C}" type="presOf" srcId="{C81096F3-B2B0-4B37-9BF4-CB39E826A575}" destId="{9965E6F5-7DB6-45E9-84B9-59A9ACCD584A}" srcOrd="0" destOrd="4" presId="urn:microsoft.com/office/officeart/2005/8/layout/process1"/>
    <dgm:cxn modelId="{673082C6-BC11-455F-8DE9-8155389F4022}" srcId="{731B9F16-6239-456F-BF6B-3359DD873984}" destId="{694D677B-B609-47EE-925C-3F359A2B509D}" srcOrd="0" destOrd="0" parTransId="{24981DC8-1720-4398-B992-C94C8183AF7C}" sibTransId="{B2161C74-A226-4A58-BDD9-AB4ECC83AC87}"/>
    <dgm:cxn modelId="{B22BF1FF-54CE-4FDC-8DC9-5F8809179F15}" srcId="{731B9F16-6239-456F-BF6B-3359DD873984}" destId="{C81096F3-B2B0-4B37-9BF4-CB39E826A575}" srcOrd="3" destOrd="0" parTransId="{BA1500FA-7F94-4A36-884C-6E7E1ED3D32C}" sibTransId="{301B247B-6EB4-4EA2-B6A6-C69AFF2B6583}"/>
    <dgm:cxn modelId="{52F517C0-8232-4BA7-AC77-9DA8FD7EC5AA}" type="presOf" srcId="{731B9F16-6239-456F-BF6B-3359DD873984}" destId="{9965E6F5-7DB6-45E9-84B9-59A9ACCD584A}" srcOrd="0" destOrd="0" presId="urn:microsoft.com/office/officeart/2005/8/layout/process1"/>
    <dgm:cxn modelId="{F3AA9D79-706B-4461-BB62-B8CE2704D4B1}" srcId="{F853A153-E265-455C-9C12-0459FFA633E3}" destId="{731B9F16-6239-456F-BF6B-3359DD873984}" srcOrd="0" destOrd="0" parTransId="{5153C5E1-0215-4F2D-873A-9F2E35FF90DA}" sibTransId="{05B3ABB1-4704-4A39-BF59-CF29174DE5AD}"/>
    <dgm:cxn modelId="{91014F3C-95FC-41E9-972B-741119D8957D}" type="presOf" srcId="{5441314B-3EB6-4256-8C71-E32FE2537E2E}" destId="{9965E6F5-7DB6-45E9-84B9-59A9ACCD584A}" srcOrd="0" destOrd="3" presId="urn:microsoft.com/office/officeart/2005/8/layout/process1"/>
    <dgm:cxn modelId="{02FAC413-BD79-4DE9-8873-5A7E4F55CCAD}" type="presOf" srcId="{694D677B-B609-47EE-925C-3F359A2B509D}" destId="{9965E6F5-7DB6-45E9-84B9-59A9ACCD584A}" srcOrd="0" destOrd="1" presId="urn:microsoft.com/office/officeart/2005/8/layout/process1"/>
    <dgm:cxn modelId="{C126E8FC-C5B8-4D96-8CF7-ABC286E423D4}" type="presOf" srcId="{F853A153-E265-455C-9C12-0459FFA633E3}" destId="{C8DDE3E0-6558-4678-A7A4-631BF5286F8D}" srcOrd="0" destOrd="0" presId="urn:microsoft.com/office/officeart/2005/8/layout/process1"/>
    <dgm:cxn modelId="{9B254350-FAB0-469C-9A14-4F7C513C4940}" srcId="{731B9F16-6239-456F-BF6B-3359DD873984}" destId="{341DE42A-FC6D-4DBF-BBFD-4B5E551CF0D4}" srcOrd="1" destOrd="0" parTransId="{E8FD04E8-6D07-4F25-9BE8-4E8144D09868}" sibTransId="{1A833C42-CE4E-4999-AB59-65ED3269C68B}"/>
    <dgm:cxn modelId="{88F35B04-722E-410D-A175-ED1D68B54E67}" srcId="{731B9F16-6239-456F-BF6B-3359DD873984}" destId="{5441314B-3EB6-4256-8C71-E32FE2537E2E}" srcOrd="2" destOrd="0" parTransId="{06F193AC-8917-46CA-984C-3B6E1F9070E4}" sibTransId="{50D48114-EC19-4C79-9819-6347B8C9065E}"/>
    <dgm:cxn modelId="{3DFFDFB3-2870-4E3D-BACF-F85C1CD8A69B}" type="presParOf" srcId="{C8DDE3E0-6558-4678-A7A4-631BF5286F8D}" destId="{9965E6F5-7DB6-45E9-84B9-59A9ACCD584A}" srcOrd="0" destOrd="0" presId="urn:microsoft.com/office/officeart/2005/8/layout/process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853A153-E265-455C-9C12-0459FFA633E3}" type="doc">
      <dgm:prSet loTypeId="urn:microsoft.com/office/officeart/2005/8/layout/process1" loCatId="process" qsTypeId="urn:microsoft.com/office/officeart/2005/8/quickstyle/simple1" qsCatId="simple" csTypeId="urn:microsoft.com/office/officeart/2005/8/colors/colorful1#20" csCatId="colorful" phldr="1"/>
      <dgm:spPr/>
      <dgm:t>
        <a:bodyPr/>
        <a:lstStyle/>
        <a:p>
          <a:endParaRPr lang="es-CL"/>
        </a:p>
      </dgm:t>
    </dgm:pt>
    <dgm:pt modelId="{81F311A3-7C21-43DE-A0BF-747BC468D24F}">
      <dgm:prSet custT="1">
        <dgm:style>
          <a:lnRef idx="1">
            <a:schemeClr val="accent3"/>
          </a:lnRef>
          <a:fillRef idx="3">
            <a:schemeClr val="accent3"/>
          </a:fillRef>
          <a:effectRef idx="2">
            <a:schemeClr val="accent3"/>
          </a:effectRef>
          <a:fontRef idx="minor">
            <a:schemeClr val="lt1"/>
          </a:fontRef>
        </dgm:style>
      </dgm:prSet>
      <dgm:spPr>
        <a:solidFill>
          <a:srgbClr val="009892"/>
        </a:solidFill>
      </dgm:spPr>
      <dgm:t>
        <a:bodyPr/>
        <a:lstStyle/>
        <a:p>
          <a:r>
            <a:rPr lang="es-ES" sz="1600" b="1" dirty="0" smtClean="0"/>
            <a:t>AUTODIAGNÓSTICO</a:t>
          </a:r>
          <a:endParaRPr lang="es-CL" sz="1600" b="1" dirty="0"/>
        </a:p>
      </dgm:t>
    </dgm:pt>
    <dgm:pt modelId="{2E85301E-9183-4116-8ABC-4DD86F750E6A}" type="parTrans" cxnId="{1ACAF49C-6675-42BD-999B-C92FE876C806}">
      <dgm:prSet/>
      <dgm:spPr/>
      <dgm:t>
        <a:bodyPr/>
        <a:lstStyle/>
        <a:p>
          <a:endParaRPr lang="es-CL"/>
        </a:p>
      </dgm:t>
    </dgm:pt>
    <dgm:pt modelId="{F4F517A7-370B-4C12-94EC-16BF554F97CD}" type="sibTrans" cxnId="{1ACAF49C-6675-42BD-999B-C92FE876C806}">
      <dgm:prSet/>
      <dgm:spPr/>
      <dgm:t>
        <a:bodyPr/>
        <a:lstStyle/>
        <a:p>
          <a:endParaRPr lang="es-CL"/>
        </a:p>
      </dgm:t>
    </dgm:pt>
    <dgm:pt modelId="{3AA905EF-EC5C-4409-9E5C-872940B12D34}">
      <dgm:prSet custT="1">
        <dgm:style>
          <a:lnRef idx="1">
            <a:schemeClr val="accent3"/>
          </a:lnRef>
          <a:fillRef idx="3">
            <a:schemeClr val="accent3"/>
          </a:fillRef>
          <a:effectRef idx="2">
            <a:schemeClr val="accent3"/>
          </a:effectRef>
          <a:fontRef idx="minor">
            <a:schemeClr val="lt1"/>
          </a:fontRef>
        </dgm:style>
      </dgm:prSet>
      <dgm:spPr>
        <a:solidFill>
          <a:srgbClr val="009892"/>
        </a:solidFill>
      </dgm:spPr>
      <dgm:t>
        <a:bodyPr/>
        <a:lstStyle/>
        <a:p>
          <a:r>
            <a:rPr lang="es-CL" sz="1800" dirty="0" smtClean="0"/>
            <a:t>Aplicación de instrumentos  y herramientas con indicadores cualitativos y cuantitativos</a:t>
          </a:r>
          <a:endParaRPr lang="es-CL" sz="1800" dirty="0"/>
        </a:p>
      </dgm:t>
    </dgm:pt>
    <dgm:pt modelId="{C89C15D4-670E-4E64-88DE-601CD6BB0812}" type="parTrans" cxnId="{B1B813C4-3C11-4A7E-B0B8-8A209F78FFE5}">
      <dgm:prSet/>
      <dgm:spPr/>
      <dgm:t>
        <a:bodyPr/>
        <a:lstStyle/>
        <a:p>
          <a:endParaRPr lang="es-CL"/>
        </a:p>
      </dgm:t>
    </dgm:pt>
    <dgm:pt modelId="{B02903D3-8751-404C-9575-5503D83B7CD6}" type="sibTrans" cxnId="{B1B813C4-3C11-4A7E-B0B8-8A209F78FFE5}">
      <dgm:prSet/>
      <dgm:spPr/>
      <dgm:t>
        <a:bodyPr/>
        <a:lstStyle/>
        <a:p>
          <a:endParaRPr lang="es-CL"/>
        </a:p>
      </dgm:t>
    </dgm:pt>
    <dgm:pt modelId="{F48FD487-48BE-4129-9F71-5735EB9B235B}">
      <dgm:prSet custT="1">
        <dgm:style>
          <a:lnRef idx="1">
            <a:schemeClr val="accent3"/>
          </a:lnRef>
          <a:fillRef idx="3">
            <a:schemeClr val="accent3"/>
          </a:fillRef>
          <a:effectRef idx="2">
            <a:schemeClr val="accent3"/>
          </a:effectRef>
          <a:fontRef idx="minor">
            <a:schemeClr val="lt1"/>
          </a:fontRef>
        </dgm:style>
      </dgm:prSet>
      <dgm:spPr>
        <a:solidFill>
          <a:srgbClr val="009892"/>
        </a:solidFill>
      </dgm:spPr>
      <dgm:t>
        <a:bodyPr/>
        <a:lstStyle/>
        <a:p>
          <a:r>
            <a:rPr lang="es-CL" sz="1800" dirty="0" smtClean="0"/>
            <a:t>Construcción de la línea de base</a:t>
          </a:r>
          <a:endParaRPr lang="es-CL" sz="1800" dirty="0"/>
        </a:p>
      </dgm:t>
    </dgm:pt>
    <dgm:pt modelId="{1A89932B-6F96-4664-85F6-21FA240B84BE}" type="parTrans" cxnId="{AF1C2F53-446A-4500-8F34-D56177446D1F}">
      <dgm:prSet/>
      <dgm:spPr/>
      <dgm:t>
        <a:bodyPr/>
        <a:lstStyle/>
        <a:p>
          <a:endParaRPr lang="es-CL"/>
        </a:p>
      </dgm:t>
    </dgm:pt>
    <dgm:pt modelId="{8844B1DF-CBD1-4C71-BC92-5270FF977F24}" type="sibTrans" cxnId="{AF1C2F53-446A-4500-8F34-D56177446D1F}">
      <dgm:prSet/>
      <dgm:spPr/>
      <dgm:t>
        <a:bodyPr/>
        <a:lstStyle/>
        <a:p>
          <a:endParaRPr lang="es-CL"/>
        </a:p>
      </dgm:t>
    </dgm:pt>
    <dgm:pt modelId="{31AE56B5-780A-4AF7-9C47-73884762A5E4}">
      <dgm:prSet custT="1">
        <dgm:style>
          <a:lnRef idx="1">
            <a:schemeClr val="accent3"/>
          </a:lnRef>
          <a:fillRef idx="3">
            <a:schemeClr val="accent3"/>
          </a:fillRef>
          <a:effectRef idx="2">
            <a:schemeClr val="accent3"/>
          </a:effectRef>
          <a:fontRef idx="minor">
            <a:schemeClr val="lt1"/>
          </a:fontRef>
        </dgm:style>
      </dgm:prSet>
      <dgm:spPr>
        <a:solidFill>
          <a:srgbClr val="009892"/>
        </a:solidFill>
      </dgm:spPr>
      <dgm:t>
        <a:bodyPr/>
        <a:lstStyle/>
        <a:p>
          <a:r>
            <a:rPr lang="es-CL" sz="1800" dirty="0" smtClean="0"/>
            <a:t>Subir información en la plataforma en línea</a:t>
          </a:r>
          <a:endParaRPr lang="es-CL" sz="1800" dirty="0"/>
        </a:p>
      </dgm:t>
    </dgm:pt>
    <dgm:pt modelId="{37EE5DFB-5A27-4ED0-8085-26FF3D61CBB5}" type="parTrans" cxnId="{8B614E29-0C37-4E6C-8F85-A04036B249A9}">
      <dgm:prSet/>
      <dgm:spPr/>
      <dgm:t>
        <a:bodyPr/>
        <a:lstStyle/>
        <a:p>
          <a:endParaRPr lang="es-CL"/>
        </a:p>
      </dgm:t>
    </dgm:pt>
    <dgm:pt modelId="{990B741D-62E9-428D-ABE8-DF600CAA7E74}" type="sibTrans" cxnId="{8B614E29-0C37-4E6C-8F85-A04036B249A9}">
      <dgm:prSet/>
      <dgm:spPr/>
      <dgm:t>
        <a:bodyPr/>
        <a:lstStyle/>
        <a:p>
          <a:endParaRPr lang="es-CL"/>
        </a:p>
      </dgm:t>
    </dgm:pt>
    <dgm:pt modelId="{47F440C3-8420-4084-A899-A2F8578C33BF}">
      <dgm:prSet custT="1">
        <dgm:style>
          <a:lnRef idx="1">
            <a:schemeClr val="accent3"/>
          </a:lnRef>
          <a:fillRef idx="3">
            <a:schemeClr val="accent3"/>
          </a:fillRef>
          <a:effectRef idx="2">
            <a:schemeClr val="accent3"/>
          </a:effectRef>
          <a:fontRef idx="minor">
            <a:schemeClr val="lt1"/>
          </a:fontRef>
        </dgm:style>
      </dgm:prSet>
      <dgm:spPr>
        <a:solidFill>
          <a:srgbClr val="009892"/>
        </a:solidFill>
      </dgm:spPr>
      <dgm:t>
        <a:bodyPr/>
        <a:lstStyle/>
        <a:p>
          <a:r>
            <a:rPr lang="es-CL" sz="1800" dirty="0" smtClean="0"/>
            <a:t>Reporte básico generado con información de las fortalezas y debilidades.</a:t>
          </a:r>
          <a:endParaRPr lang="es-CL" sz="1800" dirty="0"/>
        </a:p>
      </dgm:t>
    </dgm:pt>
    <dgm:pt modelId="{33E2BCA8-7BA1-4B6D-9C3B-812A758B8CFF}" type="parTrans" cxnId="{79B97613-A27F-4BBD-B789-518FEE837B3B}">
      <dgm:prSet/>
      <dgm:spPr/>
      <dgm:t>
        <a:bodyPr/>
        <a:lstStyle/>
        <a:p>
          <a:endParaRPr lang="es-CL"/>
        </a:p>
      </dgm:t>
    </dgm:pt>
    <dgm:pt modelId="{5EE3261F-8CBC-4A1A-A438-7113B48910C8}" type="sibTrans" cxnId="{79B97613-A27F-4BBD-B789-518FEE837B3B}">
      <dgm:prSet/>
      <dgm:spPr/>
      <dgm:t>
        <a:bodyPr/>
        <a:lstStyle/>
        <a:p>
          <a:endParaRPr lang="es-CL"/>
        </a:p>
      </dgm:t>
    </dgm:pt>
    <dgm:pt modelId="{C8DDE3E0-6558-4678-A7A4-631BF5286F8D}" type="pres">
      <dgm:prSet presAssocID="{F853A153-E265-455C-9C12-0459FFA633E3}" presName="Name0" presStyleCnt="0">
        <dgm:presLayoutVars>
          <dgm:dir/>
          <dgm:resizeHandles val="exact"/>
        </dgm:presLayoutVars>
      </dgm:prSet>
      <dgm:spPr/>
      <dgm:t>
        <a:bodyPr/>
        <a:lstStyle/>
        <a:p>
          <a:endParaRPr lang="es-CL"/>
        </a:p>
      </dgm:t>
    </dgm:pt>
    <dgm:pt modelId="{D06BE7D6-E196-41C0-A536-83FDD7EF1B59}" type="pres">
      <dgm:prSet presAssocID="{81F311A3-7C21-43DE-A0BF-747BC468D24F}" presName="node" presStyleLbl="node1" presStyleIdx="0" presStyleCnt="1" custScaleX="119658" custLinFactNeighborX="-3110">
        <dgm:presLayoutVars>
          <dgm:bulletEnabled val="1"/>
        </dgm:presLayoutVars>
      </dgm:prSet>
      <dgm:spPr/>
      <dgm:t>
        <a:bodyPr/>
        <a:lstStyle/>
        <a:p>
          <a:endParaRPr lang="es-CL"/>
        </a:p>
      </dgm:t>
    </dgm:pt>
  </dgm:ptLst>
  <dgm:cxnLst>
    <dgm:cxn modelId="{8B614E29-0C37-4E6C-8F85-A04036B249A9}" srcId="{81F311A3-7C21-43DE-A0BF-747BC468D24F}" destId="{31AE56B5-780A-4AF7-9C47-73884762A5E4}" srcOrd="2" destOrd="0" parTransId="{37EE5DFB-5A27-4ED0-8085-26FF3D61CBB5}" sibTransId="{990B741D-62E9-428D-ABE8-DF600CAA7E74}"/>
    <dgm:cxn modelId="{E36A74A2-857B-4748-A5F8-CD2A263CD92A}" type="presOf" srcId="{47F440C3-8420-4084-A899-A2F8578C33BF}" destId="{D06BE7D6-E196-41C0-A536-83FDD7EF1B59}" srcOrd="0" destOrd="4" presId="urn:microsoft.com/office/officeart/2005/8/layout/process1"/>
    <dgm:cxn modelId="{AF1C2F53-446A-4500-8F34-D56177446D1F}" srcId="{81F311A3-7C21-43DE-A0BF-747BC468D24F}" destId="{F48FD487-48BE-4129-9F71-5735EB9B235B}" srcOrd="1" destOrd="0" parTransId="{1A89932B-6F96-4664-85F6-21FA240B84BE}" sibTransId="{8844B1DF-CBD1-4C71-BC92-5270FF977F24}"/>
    <dgm:cxn modelId="{1ACAF49C-6675-42BD-999B-C92FE876C806}" srcId="{F853A153-E265-455C-9C12-0459FFA633E3}" destId="{81F311A3-7C21-43DE-A0BF-747BC468D24F}" srcOrd="0" destOrd="0" parTransId="{2E85301E-9183-4116-8ABC-4DD86F750E6A}" sibTransId="{F4F517A7-370B-4C12-94EC-16BF554F97CD}"/>
    <dgm:cxn modelId="{5699983E-6DC7-48BA-9491-3F4C72745618}" type="presOf" srcId="{F853A153-E265-455C-9C12-0459FFA633E3}" destId="{C8DDE3E0-6558-4678-A7A4-631BF5286F8D}" srcOrd="0" destOrd="0" presId="urn:microsoft.com/office/officeart/2005/8/layout/process1"/>
    <dgm:cxn modelId="{C99865CD-ABE0-402C-B16B-15FFD49CC3D7}" type="presOf" srcId="{31AE56B5-780A-4AF7-9C47-73884762A5E4}" destId="{D06BE7D6-E196-41C0-A536-83FDD7EF1B59}" srcOrd="0" destOrd="3" presId="urn:microsoft.com/office/officeart/2005/8/layout/process1"/>
    <dgm:cxn modelId="{D9040103-5259-40A1-8DE4-D114EB999B3E}" type="presOf" srcId="{F48FD487-48BE-4129-9F71-5735EB9B235B}" destId="{D06BE7D6-E196-41C0-A536-83FDD7EF1B59}" srcOrd="0" destOrd="2" presId="urn:microsoft.com/office/officeart/2005/8/layout/process1"/>
    <dgm:cxn modelId="{79B97613-A27F-4BBD-B789-518FEE837B3B}" srcId="{81F311A3-7C21-43DE-A0BF-747BC468D24F}" destId="{47F440C3-8420-4084-A899-A2F8578C33BF}" srcOrd="3" destOrd="0" parTransId="{33E2BCA8-7BA1-4B6D-9C3B-812A758B8CFF}" sibTransId="{5EE3261F-8CBC-4A1A-A438-7113B48910C8}"/>
    <dgm:cxn modelId="{B1B813C4-3C11-4A7E-B0B8-8A209F78FFE5}" srcId="{81F311A3-7C21-43DE-A0BF-747BC468D24F}" destId="{3AA905EF-EC5C-4409-9E5C-872940B12D34}" srcOrd="0" destOrd="0" parTransId="{C89C15D4-670E-4E64-88DE-601CD6BB0812}" sibTransId="{B02903D3-8751-404C-9575-5503D83B7CD6}"/>
    <dgm:cxn modelId="{42898592-B5CC-416D-B3B1-829BB4A394F0}" type="presOf" srcId="{81F311A3-7C21-43DE-A0BF-747BC468D24F}" destId="{D06BE7D6-E196-41C0-A536-83FDD7EF1B59}" srcOrd="0" destOrd="0" presId="urn:microsoft.com/office/officeart/2005/8/layout/process1"/>
    <dgm:cxn modelId="{BC8BC549-DDF3-46D2-BC3F-9942CF0A32A6}" type="presOf" srcId="{3AA905EF-EC5C-4409-9E5C-872940B12D34}" destId="{D06BE7D6-E196-41C0-A536-83FDD7EF1B59}" srcOrd="0" destOrd="1" presId="urn:microsoft.com/office/officeart/2005/8/layout/process1"/>
    <dgm:cxn modelId="{F304C17E-CCE0-436F-93AE-C4A10139F1CF}" type="presParOf" srcId="{C8DDE3E0-6558-4678-A7A4-631BF5286F8D}" destId="{D06BE7D6-E196-41C0-A536-83FDD7EF1B59}" srcOrd="0" destOrd="0" presId="urn:microsoft.com/office/officeart/2005/8/layout/process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853A153-E265-455C-9C12-0459FFA633E3}" type="doc">
      <dgm:prSet loTypeId="urn:microsoft.com/office/officeart/2005/8/layout/process1" loCatId="process" qsTypeId="urn:microsoft.com/office/officeart/2005/8/quickstyle/simple1" qsCatId="simple" csTypeId="urn:microsoft.com/office/officeart/2005/8/colors/colorful1#21" csCatId="colorful" phldr="1"/>
      <dgm:spPr/>
      <dgm:t>
        <a:bodyPr/>
        <a:lstStyle/>
        <a:p>
          <a:endParaRPr lang="es-CL"/>
        </a:p>
      </dgm:t>
    </dgm:pt>
    <dgm:pt modelId="{C7AA1BFD-A896-4AC0-8FD9-F3B8444C8AC0}">
      <dgm:prSet custT="1">
        <dgm:style>
          <a:lnRef idx="1">
            <a:schemeClr val="accent4"/>
          </a:lnRef>
          <a:fillRef idx="3">
            <a:schemeClr val="accent4"/>
          </a:fillRef>
          <a:effectRef idx="2">
            <a:schemeClr val="accent4"/>
          </a:effectRef>
          <a:fontRef idx="minor">
            <a:schemeClr val="lt1"/>
          </a:fontRef>
        </dgm:style>
      </dgm:prSet>
      <dgm:spPr>
        <a:solidFill>
          <a:schemeClr val="accent6"/>
        </a:solidFill>
        <a:ln>
          <a:solidFill>
            <a:schemeClr val="accent6"/>
          </a:solidFill>
        </a:ln>
      </dgm:spPr>
      <dgm:t>
        <a:bodyPr/>
        <a:lstStyle/>
        <a:p>
          <a:r>
            <a:rPr lang="es-ES" sz="1600" b="1" dirty="0" smtClean="0"/>
            <a:t>ELABORAR PLAN DE ACCIÒN</a:t>
          </a:r>
          <a:endParaRPr lang="es-CL" sz="1600" b="1" dirty="0"/>
        </a:p>
      </dgm:t>
    </dgm:pt>
    <dgm:pt modelId="{0A1511F3-50E2-4FCE-A677-7397EFDCDD59}" type="parTrans" cxnId="{12806040-F4B2-4FA8-9F8C-5E868436E96C}">
      <dgm:prSet/>
      <dgm:spPr/>
      <dgm:t>
        <a:bodyPr/>
        <a:lstStyle/>
        <a:p>
          <a:endParaRPr lang="es-CL"/>
        </a:p>
      </dgm:t>
    </dgm:pt>
    <dgm:pt modelId="{A429818A-682E-479C-9690-1F5D673CEF66}" type="sibTrans" cxnId="{12806040-F4B2-4FA8-9F8C-5E868436E96C}">
      <dgm:prSet/>
      <dgm:spPr/>
      <dgm:t>
        <a:bodyPr/>
        <a:lstStyle/>
        <a:p>
          <a:endParaRPr lang="es-CL"/>
        </a:p>
      </dgm:t>
    </dgm:pt>
    <dgm:pt modelId="{9059257A-64AD-4DE0-ACBF-AB2E6C2934B9}">
      <dgm:prSet custT="1">
        <dgm:style>
          <a:lnRef idx="1">
            <a:schemeClr val="accent4"/>
          </a:lnRef>
          <a:fillRef idx="3">
            <a:schemeClr val="accent4"/>
          </a:fillRef>
          <a:effectRef idx="2">
            <a:schemeClr val="accent4"/>
          </a:effectRef>
          <a:fontRef idx="minor">
            <a:schemeClr val="lt1"/>
          </a:fontRef>
        </dgm:style>
      </dgm:prSet>
      <dgm:spPr>
        <a:solidFill>
          <a:schemeClr val="accent6"/>
        </a:solidFill>
        <a:ln>
          <a:solidFill>
            <a:schemeClr val="accent6"/>
          </a:solidFill>
        </a:ln>
      </dgm:spPr>
      <dgm:t>
        <a:bodyPr/>
        <a:lstStyle/>
        <a:p>
          <a:r>
            <a:rPr lang="es-CL" sz="1800" dirty="0" smtClean="0"/>
            <a:t>Validación participativa  del plan.</a:t>
          </a:r>
          <a:endParaRPr lang="es-CL" sz="1800" dirty="0"/>
        </a:p>
      </dgm:t>
    </dgm:pt>
    <dgm:pt modelId="{5F2421D5-CD7E-483D-A94B-1AA436E6FC47}" type="sibTrans" cxnId="{46D8DE10-243B-4AA5-9F1C-4C3A91F6DCAA}">
      <dgm:prSet/>
      <dgm:spPr/>
      <dgm:t>
        <a:bodyPr/>
        <a:lstStyle/>
        <a:p>
          <a:endParaRPr lang="es-CL"/>
        </a:p>
      </dgm:t>
    </dgm:pt>
    <dgm:pt modelId="{4CFE4C7E-114C-41D8-90A0-2EC011578C27}" type="parTrans" cxnId="{46D8DE10-243B-4AA5-9F1C-4C3A91F6DCAA}">
      <dgm:prSet/>
      <dgm:spPr/>
      <dgm:t>
        <a:bodyPr/>
        <a:lstStyle/>
        <a:p>
          <a:endParaRPr lang="es-CL"/>
        </a:p>
      </dgm:t>
    </dgm:pt>
    <dgm:pt modelId="{06AEE01D-0886-451C-BE17-ECAD15669128}">
      <dgm:prSet custT="1">
        <dgm:style>
          <a:lnRef idx="1">
            <a:schemeClr val="accent4"/>
          </a:lnRef>
          <a:fillRef idx="3">
            <a:schemeClr val="accent4"/>
          </a:fillRef>
          <a:effectRef idx="2">
            <a:schemeClr val="accent4"/>
          </a:effectRef>
          <a:fontRef idx="minor">
            <a:schemeClr val="lt1"/>
          </a:fontRef>
        </dgm:style>
      </dgm:prSet>
      <dgm:spPr>
        <a:solidFill>
          <a:schemeClr val="accent6"/>
        </a:solidFill>
        <a:ln>
          <a:solidFill>
            <a:schemeClr val="accent6"/>
          </a:solidFill>
        </a:ln>
      </dgm:spPr>
      <dgm:t>
        <a:bodyPr/>
        <a:lstStyle/>
        <a:p>
          <a:r>
            <a:rPr lang="es-CL" sz="1600" dirty="0" smtClean="0"/>
            <a:t>El</a:t>
          </a:r>
          <a:r>
            <a:rPr lang="es-CL" sz="1800" dirty="0" smtClean="0"/>
            <a:t>aborar Plan de Acción para la mejora en las áreas de desempeño que necesitan fortalecer.</a:t>
          </a:r>
          <a:endParaRPr lang="es-CL" sz="1800" dirty="0"/>
        </a:p>
      </dgm:t>
    </dgm:pt>
    <dgm:pt modelId="{85CEF500-CCC4-4196-9259-46902F84A835}" type="sibTrans" cxnId="{0CFD5115-F0F6-4B3C-AED1-C4D2FB7CCF42}">
      <dgm:prSet/>
      <dgm:spPr/>
      <dgm:t>
        <a:bodyPr/>
        <a:lstStyle/>
        <a:p>
          <a:endParaRPr lang="es-CL"/>
        </a:p>
      </dgm:t>
    </dgm:pt>
    <dgm:pt modelId="{2595D082-F4AD-4CB4-878E-0594F327D709}" type="parTrans" cxnId="{0CFD5115-F0F6-4B3C-AED1-C4D2FB7CCF42}">
      <dgm:prSet/>
      <dgm:spPr/>
      <dgm:t>
        <a:bodyPr/>
        <a:lstStyle/>
        <a:p>
          <a:endParaRPr lang="es-CL"/>
        </a:p>
      </dgm:t>
    </dgm:pt>
    <dgm:pt modelId="{44553C2C-86D4-4615-9FB0-369523618277}">
      <dgm:prSet custT="1">
        <dgm:style>
          <a:lnRef idx="1">
            <a:schemeClr val="accent4"/>
          </a:lnRef>
          <a:fillRef idx="3">
            <a:schemeClr val="accent4"/>
          </a:fillRef>
          <a:effectRef idx="2">
            <a:schemeClr val="accent4"/>
          </a:effectRef>
          <a:fontRef idx="minor">
            <a:schemeClr val="lt1"/>
          </a:fontRef>
        </dgm:style>
      </dgm:prSet>
      <dgm:spPr>
        <a:solidFill>
          <a:schemeClr val="accent6"/>
        </a:solidFill>
        <a:ln>
          <a:solidFill>
            <a:schemeClr val="accent6"/>
          </a:solidFill>
        </a:ln>
      </dgm:spPr>
      <dgm:t>
        <a:bodyPr/>
        <a:lstStyle/>
        <a:p>
          <a:r>
            <a:rPr lang="es-CL" sz="1800" dirty="0" smtClean="0"/>
            <a:t>Asignación de recursos humanos y financieros, responsabilidades  cronograma</a:t>
          </a:r>
          <a:endParaRPr lang="es-CL" sz="1800" dirty="0"/>
        </a:p>
      </dgm:t>
    </dgm:pt>
    <dgm:pt modelId="{9BBDB924-A484-45F9-836D-9D6C7CCD15D0}" type="parTrans" cxnId="{8B34BE80-0B96-4929-B342-A7756D45B963}">
      <dgm:prSet/>
      <dgm:spPr/>
      <dgm:t>
        <a:bodyPr/>
        <a:lstStyle/>
        <a:p>
          <a:endParaRPr lang="es-CL"/>
        </a:p>
      </dgm:t>
    </dgm:pt>
    <dgm:pt modelId="{6A72EE79-A0C9-48DF-96F0-6AC9913BADD2}" type="sibTrans" cxnId="{8B34BE80-0B96-4929-B342-A7756D45B963}">
      <dgm:prSet/>
      <dgm:spPr/>
      <dgm:t>
        <a:bodyPr/>
        <a:lstStyle/>
        <a:p>
          <a:endParaRPr lang="es-CL"/>
        </a:p>
      </dgm:t>
    </dgm:pt>
    <dgm:pt modelId="{7026C824-3DF7-4AEA-A4E8-AFC88A35B290}">
      <dgm:prSet custT="1">
        <dgm:style>
          <a:lnRef idx="1">
            <a:schemeClr val="accent4"/>
          </a:lnRef>
          <a:fillRef idx="3">
            <a:schemeClr val="accent4"/>
          </a:fillRef>
          <a:effectRef idx="2">
            <a:schemeClr val="accent4"/>
          </a:effectRef>
          <a:fontRef idx="minor">
            <a:schemeClr val="lt1"/>
          </a:fontRef>
        </dgm:style>
      </dgm:prSet>
      <dgm:spPr>
        <a:solidFill>
          <a:schemeClr val="accent6"/>
        </a:solidFill>
        <a:ln>
          <a:solidFill>
            <a:schemeClr val="accent6"/>
          </a:solidFill>
        </a:ln>
      </dgm:spPr>
      <dgm:t>
        <a:bodyPr/>
        <a:lstStyle/>
        <a:p>
          <a:r>
            <a:rPr lang="es-CL" sz="1800" dirty="0" smtClean="0"/>
            <a:t> RECONOCIMIENTO INTERMEDIO</a:t>
          </a:r>
          <a:endParaRPr lang="es-CL" sz="1800" dirty="0"/>
        </a:p>
      </dgm:t>
    </dgm:pt>
    <dgm:pt modelId="{9B45B860-F4A8-465D-88DF-977AF8BEE822}" type="parTrans" cxnId="{77E6A388-1D57-414F-9630-A4C17CE37A9E}">
      <dgm:prSet/>
      <dgm:spPr/>
      <dgm:t>
        <a:bodyPr/>
        <a:lstStyle/>
        <a:p>
          <a:endParaRPr lang="es-CL"/>
        </a:p>
      </dgm:t>
    </dgm:pt>
    <dgm:pt modelId="{F0B4E2F2-AAB1-4866-BA07-519B49CC03F8}" type="sibTrans" cxnId="{77E6A388-1D57-414F-9630-A4C17CE37A9E}">
      <dgm:prSet/>
      <dgm:spPr/>
      <dgm:t>
        <a:bodyPr/>
        <a:lstStyle/>
        <a:p>
          <a:endParaRPr lang="es-CL"/>
        </a:p>
      </dgm:t>
    </dgm:pt>
    <dgm:pt modelId="{C8DDE3E0-6558-4678-A7A4-631BF5286F8D}" type="pres">
      <dgm:prSet presAssocID="{F853A153-E265-455C-9C12-0459FFA633E3}" presName="Name0" presStyleCnt="0">
        <dgm:presLayoutVars>
          <dgm:dir/>
          <dgm:resizeHandles val="exact"/>
        </dgm:presLayoutVars>
      </dgm:prSet>
      <dgm:spPr/>
      <dgm:t>
        <a:bodyPr/>
        <a:lstStyle/>
        <a:p>
          <a:endParaRPr lang="es-CL"/>
        </a:p>
      </dgm:t>
    </dgm:pt>
    <dgm:pt modelId="{82B0642D-0311-4D7C-AB2B-F022AA72BB00}" type="pres">
      <dgm:prSet presAssocID="{C7AA1BFD-A896-4AC0-8FD9-F3B8444C8AC0}" presName="node" presStyleLbl="node1" presStyleIdx="0" presStyleCnt="1" custScaleX="115622">
        <dgm:presLayoutVars>
          <dgm:bulletEnabled val="1"/>
        </dgm:presLayoutVars>
      </dgm:prSet>
      <dgm:spPr/>
      <dgm:t>
        <a:bodyPr/>
        <a:lstStyle/>
        <a:p>
          <a:endParaRPr lang="es-CL"/>
        </a:p>
      </dgm:t>
    </dgm:pt>
  </dgm:ptLst>
  <dgm:cxnLst>
    <dgm:cxn modelId="{4A9A7B86-E6AA-44AF-B316-B44B2701C94A}" type="presOf" srcId="{9059257A-64AD-4DE0-ACBF-AB2E6C2934B9}" destId="{82B0642D-0311-4D7C-AB2B-F022AA72BB00}" srcOrd="0" destOrd="3" presId="urn:microsoft.com/office/officeart/2005/8/layout/process1"/>
    <dgm:cxn modelId="{423A82FD-4818-4900-AEAC-23B92C04C75C}" type="presOf" srcId="{7026C824-3DF7-4AEA-A4E8-AFC88A35B290}" destId="{82B0642D-0311-4D7C-AB2B-F022AA72BB00}" srcOrd="0" destOrd="4" presId="urn:microsoft.com/office/officeart/2005/8/layout/process1"/>
    <dgm:cxn modelId="{A5892615-0755-4845-9C1D-FE5A6515C7DF}" type="presOf" srcId="{06AEE01D-0886-451C-BE17-ECAD15669128}" destId="{82B0642D-0311-4D7C-AB2B-F022AA72BB00}" srcOrd="0" destOrd="1" presId="urn:microsoft.com/office/officeart/2005/8/layout/process1"/>
    <dgm:cxn modelId="{4C27297E-182F-4CB0-86C4-83542C48D03A}" type="presOf" srcId="{44553C2C-86D4-4615-9FB0-369523618277}" destId="{82B0642D-0311-4D7C-AB2B-F022AA72BB00}" srcOrd="0" destOrd="2" presId="urn:microsoft.com/office/officeart/2005/8/layout/process1"/>
    <dgm:cxn modelId="{46D8DE10-243B-4AA5-9F1C-4C3A91F6DCAA}" srcId="{C7AA1BFD-A896-4AC0-8FD9-F3B8444C8AC0}" destId="{9059257A-64AD-4DE0-ACBF-AB2E6C2934B9}" srcOrd="2" destOrd="0" parTransId="{4CFE4C7E-114C-41D8-90A0-2EC011578C27}" sibTransId="{5F2421D5-CD7E-483D-A94B-1AA436E6FC47}"/>
    <dgm:cxn modelId="{12806040-F4B2-4FA8-9F8C-5E868436E96C}" srcId="{F853A153-E265-455C-9C12-0459FFA633E3}" destId="{C7AA1BFD-A896-4AC0-8FD9-F3B8444C8AC0}" srcOrd="0" destOrd="0" parTransId="{0A1511F3-50E2-4FCE-A677-7397EFDCDD59}" sibTransId="{A429818A-682E-479C-9690-1F5D673CEF66}"/>
    <dgm:cxn modelId="{0CFD5115-F0F6-4B3C-AED1-C4D2FB7CCF42}" srcId="{C7AA1BFD-A896-4AC0-8FD9-F3B8444C8AC0}" destId="{06AEE01D-0886-451C-BE17-ECAD15669128}" srcOrd="0" destOrd="0" parTransId="{2595D082-F4AD-4CB4-878E-0594F327D709}" sibTransId="{85CEF500-CCC4-4196-9259-46902F84A835}"/>
    <dgm:cxn modelId="{41F6EC65-D006-4037-9737-50863706A716}" type="presOf" srcId="{F853A153-E265-455C-9C12-0459FFA633E3}" destId="{C8DDE3E0-6558-4678-A7A4-631BF5286F8D}" srcOrd="0" destOrd="0" presId="urn:microsoft.com/office/officeart/2005/8/layout/process1"/>
    <dgm:cxn modelId="{2485F0BD-CACD-4BD8-BC9A-41D1FB78F662}" type="presOf" srcId="{C7AA1BFD-A896-4AC0-8FD9-F3B8444C8AC0}" destId="{82B0642D-0311-4D7C-AB2B-F022AA72BB00}" srcOrd="0" destOrd="0" presId="urn:microsoft.com/office/officeart/2005/8/layout/process1"/>
    <dgm:cxn modelId="{8B34BE80-0B96-4929-B342-A7756D45B963}" srcId="{C7AA1BFD-A896-4AC0-8FD9-F3B8444C8AC0}" destId="{44553C2C-86D4-4615-9FB0-369523618277}" srcOrd="1" destOrd="0" parTransId="{9BBDB924-A484-45F9-836D-9D6C7CCD15D0}" sibTransId="{6A72EE79-A0C9-48DF-96F0-6AC9913BADD2}"/>
    <dgm:cxn modelId="{77E6A388-1D57-414F-9630-A4C17CE37A9E}" srcId="{C7AA1BFD-A896-4AC0-8FD9-F3B8444C8AC0}" destId="{7026C824-3DF7-4AEA-A4E8-AFC88A35B290}" srcOrd="3" destOrd="0" parTransId="{9B45B860-F4A8-465D-88DF-977AF8BEE822}" sibTransId="{F0B4E2F2-AAB1-4866-BA07-519B49CC03F8}"/>
    <dgm:cxn modelId="{CC5C044C-F1C2-4B1D-8F47-881750FD774B}" type="presParOf" srcId="{C8DDE3E0-6558-4678-A7A4-631BF5286F8D}" destId="{82B0642D-0311-4D7C-AB2B-F022AA72BB00}" srcOrd="0" destOrd="0" presId="urn:microsoft.com/office/officeart/2005/8/layout/process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853A153-E265-455C-9C12-0459FFA633E3}" type="doc">
      <dgm:prSet loTypeId="urn:microsoft.com/office/officeart/2005/8/layout/process1" loCatId="process" qsTypeId="urn:microsoft.com/office/officeart/2005/8/quickstyle/simple1" qsCatId="simple" csTypeId="urn:microsoft.com/office/officeart/2005/8/colors/colorful1#22" csCatId="colorful" phldr="1"/>
      <dgm:spPr/>
      <dgm:t>
        <a:bodyPr/>
        <a:lstStyle/>
        <a:p>
          <a:endParaRPr lang="es-CL"/>
        </a:p>
      </dgm:t>
    </dgm:pt>
    <dgm:pt modelId="{25069014-9701-48A5-9FC6-CE32F07630D8}">
      <dgm:prSet custT="1">
        <dgm:style>
          <a:lnRef idx="1">
            <a:schemeClr val="accent5"/>
          </a:lnRef>
          <a:fillRef idx="3">
            <a:schemeClr val="accent5"/>
          </a:fillRef>
          <a:effectRef idx="2">
            <a:schemeClr val="accent5"/>
          </a:effectRef>
          <a:fontRef idx="minor">
            <a:schemeClr val="lt1"/>
          </a:fontRef>
        </dgm:style>
      </dgm:prSet>
      <dgm:spPr>
        <a:solidFill>
          <a:srgbClr val="00B050"/>
        </a:solidFill>
        <a:ln>
          <a:solidFill>
            <a:srgbClr val="00B050"/>
          </a:solidFill>
        </a:ln>
      </dgm:spPr>
      <dgm:t>
        <a:bodyPr/>
        <a:lstStyle/>
        <a:p>
          <a:r>
            <a:rPr lang="es-ES" sz="1600" b="1" dirty="0" smtClean="0"/>
            <a:t>IMPLEMENTAR PLAN DE ACCIÓN</a:t>
          </a:r>
          <a:endParaRPr lang="es-CL" sz="1600" b="1" dirty="0"/>
        </a:p>
      </dgm:t>
    </dgm:pt>
    <dgm:pt modelId="{2FFA0068-3B02-4386-A677-7596E4965A12}" type="parTrans" cxnId="{87A4590E-51EA-4942-BD1C-92FE3700BAA6}">
      <dgm:prSet/>
      <dgm:spPr/>
      <dgm:t>
        <a:bodyPr/>
        <a:lstStyle/>
        <a:p>
          <a:endParaRPr lang="es-CL"/>
        </a:p>
      </dgm:t>
    </dgm:pt>
    <dgm:pt modelId="{CB9D1FBE-3035-4292-8C2D-86B39D64B0DA}" type="sibTrans" cxnId="{87A4590E-51EA-4942-BD1C-92FE3700BAA6}">
      <dgm:prSet/>
      <dgm:spPr/>
      <dgm:t>
        <a:bodyPr/>
        <a:lstStyle/>
        <a:p>
          <a:endParaRPr lang="es-CL"/>
        </a:p>
      </dgm:t>
    </dgm:pt>
    <dgm:pt modelId="{E6ED950F-13B0-40E8-AA88-42B7576D9E65}">
      <dgm:prSet custT="1">
        <dgm:style>
          <a:lnRef idx="1">
            <a:schemeClr val="accent5"/>
          </a:lnRef>
          <a:fillRef idx="3">
            <a:schemeClr val="accent5"/>
          </a:fillRef>
          <a:effectRef idx="2">
            <a:schemeClr val="accent5"/>
          </a:effectRef>
          <a:fontRef idx="minor">
            <a:schemeClr val="lt1"/>
          </a:fontRef>
        </dgm:style>
      </dgm:prSet>
      <dgm:spPr>
        <a:solidFill>
          <a:srgbClr val="00B050"/>
        </a:solidFill>
        <a:ln>
          <a:solidFill>
            <a:srgbClr val="00B050"/>
          </a:solidFill>
        </a:ln>
      </dgm:spPr>
      <dgm:t>
        <a:bodyPr/>
        <a:lstStyle/>
        <a:p>
          <a:r>
            <a:rPr lang="es-CL" sz="1800" dirty="0" smtClean="0"/>
            <a:t>Implementar acciones y medidas definidas en el plan de acción.</a:t>
          </a:r>
          <a:endParaRPr lang="es-CL" sz="1800" dirty="0"/>
        </a:p>
      </dgm:t>
    </dgm:pt>
    <dgm:pt modelId="{84B1827A-5412-43A7-A892-EDADF0F633FC}" type="parTrans" cxnId="{6AB902BD-9D36-443C-B5C4-7D9FA1F2B733}">
      <dgm:prSet/>
      <dgm:spPr/>
      <dgm:t>
        <a:bodyPr/>
        <a:lstStyle/>
        <a:p>
          <a:endParaRPr lang="es-CL"/>
        </a:p>
      </dgm:t>
    </dgm:pt>
    <dgm:pt modelId="{B83CA8C1-AD78-4C57-B856-A79D66C34FD3}" type="sibTrans" cxnId="{6AB902BD-9D36-443C-B5C4-7D9FA1F2B733}">
      <dgm:prSet/>
      <dgm:spPr/>
      <dgm:t>
        <a:bodyPr/>
        <a:lstStyle/>
        <a:p>
          <a:endParaRPr lang="es-CL"/>
        </a:p>
      </dgm:t>
    </dgm:pt>
    <dgm:pt modelId="{C65EDD81-6832-4136-B8C3-C8D12C3D81A8}">
      <dgm:prSet custT="1">
        <dgm:style>
          <a:lnRef idx="1">
            <a:schemeClr val="accent5"/>
          </a:lnRef>
          <a:fillRef idx="3">
            <a:schemeClr val="accent5"/>
          </a:fillRef>
          <a:effectRef idx="2">
            <a:schemeClr val="accent5"/>
          </a:effectRef>
          <a:fontRef idx="minor">
            <a:schemeClr val="lt1"/>
          </a:fontRef>
        </dgm:style>
      </dgm:prSet>
      <dgm:spPr>
        <a:solidFill>
          <a:srgbClr val="00B050"/>
        </a:solidFill>
        <a:ln>
          <a:solidFill>
            <a:srgbClr val="00B050"/>
          </a:solidFill>
        </a:ln>
      </dgm:spPr>
      <dgm:t>
        <a:bodyPr/>
        <a:lstStyle/>
        <a:p>
          <a:r>
            <a:rPr lang="es-CL" sz="1800" dirty="0" smtClean="0"/>
            <a:t>Monitoreo durante los meses de la implementación.</a:t>
          </a:r>
          <a:endParaRPr lang="es-CL" sz="1800" dirty="0"/>
        </a:p>
      </dgm:t>
    </dgm:pt>
    <dgm:pt modelId="{7E41E632-6F84-44C4-A36B-E648C9C6ED38}" type="parTrans" cxnId="{3736D85A-AA35-466B-A94C-167BFF241DA5}">
      <dgm:prSet/>
      <dgm:spPr/>
      <dgm:t>
        <a:bodyPr/>
        <a:lstStyle/>
        <a:p>
          <a:endParaRPr lang="es-CL"/>
        </a:p>
      </dgm:t>
    </dgm:pt>
    <dgm:pt modelId="{AE0F9DCD-6D59-497C-9ACA-CE67385497C7}" type="sibTrans" cxnId="{3736D85A-AA35-466B-A94C-167BFF241DA5}">
      <dgm:prSet/>
      <dgm:spPr/>
      <dgm:t>
        <a:bodyPr/>
        <a:lstStyle/>
        <a:p>
          <a:endParaRPr lang="es-CL"/>
        </a:p>
      </dgm:t>
    </dgm:pt>
    <dgm:pt modelId="{C8DDE3E0-6558-4678-A7A4-631BF5286F8D}" type="pres">
      <dgm:prSet presAssocID="{F853A153-E265-455C-9C12-0459FFA633E3}" presName="Name0" presStyleCnt="0">
        <dgm:presLayoutVars>
          <dgm:dir/>
          <dgm:resizeHandles val="exact"/>
        </dgm:presLayoutVars>
      </dgm:prSet>
      <dgm:spPr/>
      <dgm:t>
        <a:bodyPr/>
        <a:lstStyle/>
        <a:p>
          <a:endParaRPr lang="es-CL"/>
        </a:p>
      </dgm:t>
    </dgm:pt>
    <dgm:pt modelId="{0BAB5B26-DB00-4EED-A14C-676BA3F19BFA}" type="pres">
      <dgm:prSet presAssocID="{25069014-9701-48A5-9FC6-CE32F07630D8}" presName="node" presStyleLbl="node1" presStyleIdx="0" presStyleCnt="1" custScaleY="123117">
        <dgm:presLayoutVars>
          <dgm:bulletEnabled val="1"/>
        </dgm:presLayoutVars>
      </dgm:prSet>
      <dgm:spPr/>
      <dgm:t>
        <a:bodyPr/>
        <a:lstStyle/>
        <a:p>
          <a:endParaRPr lang="es-CL"/>
        </a:p>
      </dgm:t>
    </dgm:pt>
  </dgm:ptLst>
  <dgm:cxnLst>
    <dgm:cxn modelId="{87A4590E-51EA-4942-BD1C-92FE3700BAA6}" srcId="{F853A153-E265-455C-9C12-0459FFA633E3}" destId="{25069014-9701-48A5-9FC6-CE32F07630D8}" srcOrd="0" destOrd="0" parTransId="{2FFA0068-3B02-4386-A677-7596E4965A12}" sibTransId="{CB9D1FBE-3035-4292-8C2D-86B39D64B0DA}"/>
    <dgm:cxn modelId="{6AB902BD-9D36-443C-B5C4-7D9FA1F2B733}" srcId="{25069014-9701-48A5-9FC6-CE32F07630D8}" destId="{E6ED950F-13B0-40E8-AA88-42B7576D9E65}" srcOrd="0" destOrd="0" parTransId="{84B1827A-5412-43A7-A892-EDADF0F633FC}" sibTransId="{B83CA8C1-AD78-4C57-B856-A79D66C34FD3}"/>
    <dgm:cxn modelId="{F7063213-2953-42CE-87C1-D868F5C45568}" type="presOf" srcId="{E6ED950F-13B0-40E8-AA88-42B7576D9E65}" destId="{0BAB5B26-DB00-4EED-A14C-676BA3F19BFA}" srcOrd="0" destOrd="1" presId="urn:microsoft.com/office/officeart/2005/8/layout/process1"/>
    <dgm:cxn modelId="{61EFE8A6-F574-4CCD-8698-25EBE089F1A2}" type="presOf" srcId="{F853A153-E265-455C-9C12-0459FFA633E3}" destId="{C8DDE3E0-6558-4678-A7A4-631BF5286F8D}" srcOrd="0" destOrd="0" presId="urn:microsoft.com/office/officeart/2005/8/layout/process1"/>
    <dgm:cxn modelId="{3736D85A-AA35-466B-A94C-167BFF241DA5}" srcId="{25069014-9701-48A5-9FC6-CE32F07630D8}" destId="{C65EDD81-6832-4136-B8C3-C8D12C3D81A8}" srcOrd="1" destOrd="0" parTransId="{7E41E632-6F84-44C4-A36B-E648C9C6ED38}" sibTransId="{AE0F9DCD-6D59-497C-9ACA-CE67385497C7}"/>
    <dgm:cxn modelId="{0EF963DF-0DC4-4484-8D07-0C7447804E1D}" type="presOf" srcId="{25069014-9701-48A5-9FC6-CE32F07630D8}" destId="{0BAB5B26-DB00-4EED-A14C-676BA3F19BFA}" srcOrd="0" destOrd="0" presId="urn:microsoft.com/office/officeart/2005/8/layout/process1"/>
    <dgm:cxn modelId="{1570F92D-79C1-4083-AFCA-8946F06F6136}" type="presOf" srcId="{C65EDD81-6832-4136-B8C3-C8D12C3D81A8}" destId="{0BAB5B26-DB00-4EED-A14C-676BA3F19BFA}" srcOrd="0" destOrd="2" presId="urn:microsoft.com/office/officeart/2005/8/layout/process1"/>
    <dgm:cxn modelId="{FB86729D-EC27-4288-84B0-5E0F2C8E8CA2}" type="presParOf" srcId="{C8DDE3E0-6558-4678-A7A4-631BF5286F8D}" destId="{0BAB5B26-DB00-4EED-A14C-676BA3F19BFA}" srcOrd="0" destOrd="0" presId="urn:microsoft.com/office/officeart/2005/8/layout/process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853A153-E265-455C-9C12-0459FFA633E3}" type="doc">
      <dgm:prSet loTypeId="urn:microsoft.com/office/officeart/2005/8/layout/process1" loCatId="process" qsTypeId="urn:microsoft.com/office/officeart/2005/8/quickstyle/simple1" qsCatId="simple" csTypeId="urn:microsoft.com/office/officeart/2005/8/colors/colorful1#23" csCatId="colorful" phldr="1"/>
      <dgm:spPr/>
      <dgm:t>
        <a:bodyPr/>
        <a:lstStyle/>
        <a:p>
          <a:endParaRPr lang="es-CL"/>
        </a:p>
      </dgm:t>
    </dgm:pt>
    <dgm:pt modelId="{3A03A801-2C08-45CF-AAC9-D7E195D22B98}">
      <dgm:prSet phldrT="[Texto]" custT="1">
        <dgm:style>
          <a:lnRef idx="1">
            <a:schemeClr val="accent6"/>
          </a:lnRef>
          <a:fillRef idx="3">
            <a:schemeClr val="accent6"/>
          </a:fillRef>
          <a:effectRef idx="2">
            <a:schemeClr val="accent6"/>
          </a:effectRef>
          <a:fontRef idx="minor">
            <a:schemeClr val="lt1"/>
          </a:fontRef>
        </dgm:style>
      </dgm:prSet>
      <dgm:spPr>
        <a:solidFill>
          <a:schemeClr val="accent1">
            <a:lumMod val="60000"/>
            <a:lumOff val="40000"/>
          </a:schemeClr>
        </a:solidFill>
        <a:ln>
          <a:solidFill>
            <a:schemeClr val="accent1">
              <a:lumMod val="60000"/>
              <a:lumOff val="40000"/>
            </a:schemeClr>
          </a:solidFill>
        </a:ln>
      </dgm:spPr>
      <dgm:t>
        <a:bodyPr/>
        <a:lstStyle/>
        <a:p>
          <a:r>
            <a:rPr lang="es-ES" sz="1600" b="1" dirty="0" smtClean="0"/>
            <a:t>EVALUACIÓN EXTERNA</a:t>
          </a:r>
          <a:endParaRPr lang="es-CL" sz="1600" b="1" dirty="0"/>
        </a:p>
      </dgm:t>
    </dgm:pt>
    <dgm:pt modelId="{03522BB9-6BB8-4616-BDE2-8F167E070FAE}" type="parTrans" cxnId="{012910A9-6BB7-4FEF-A1C8-A3444E032DDD}">
      <dgm:prSet/>
      <dgm:spPr/>
      <dgm:t>
        <a:bodyPr/>
        <a:lstStyle/>
        <a:p>
          <a:endParaRPr lang="es-CL"/>
        </a:p>
      </dgm:t>
    </dgm:pt>
    <dgm:pt modelId="{686E34CF-1565-4602-88A3-8BD2E1CBB465}" type="sibTrans" cxnId="{012910A9-6BB7-4FEF-A1C8-A3444E032DDD}">
      <dgm:prSet/>
      <dgm:spPr/>
      <dgm:t>
        <a:bodyPr/>
        <a:lstStyle/>
        <a:p>
          <a:endParaRPr lang="es-CL"/>
        </a:p>
      </dgm:t>
    </dgm:pt>
    <dgm:pt modelId="{9CC82FAF-FE4F-4028-A5DD-CB87434FEB94}">
      <dgm:prSet phldrT="[Texto]" custT="1">
        <dgm:style>
          <a:lnRef idx="1">
            <a:schemeClr val="accent6"/>
          </a:lnRef>
          <a:fillRef idx="3">
            <a:schemeClr val="accent6"/>
          </a:fillRef>
          <a:effectRef idx="2">
            <a:schemeClr val="accent6"/>
          </a:effectRef>
          <a:fontRef idx="minor">
            <a:schemeClr val="lt1"/>
          </a:fontRef>
        </dgm:style>
      </dgm:prSet>
      <dgm:spPr>
        <a:solidFill>
          <a:schemeClr val="accent1">
            <a:lumMod val="60000"/>
            <a:lumOff val="40000"/>
          </a:schemeClr>
        </a:solidFill>
        <a:ln>
          <a:solidFill>
            <a:schemeClr val="accent1">
              <a:lumMod val="60000"/>
              <a:lumOff val="40000"/>
            </a:schemeClr>
          </a:solidFill>
        </a:ln>
      </dgm:spPr>
      <dgm:t>
        <a:bodyPr/>
        <a:lstStyle/>
        <a:p>
          <a:r>
            <a:rPr lang="es-CL" sz="1800" dirty="0" smtClean="0"/>
            <a:t>Selección e inducción/capacitación del equipo auditor externo.</a:t>
          </a:r>
          <a:endParaRPr lang="es-CL" sz="1800" dirty="0"/>
        </a:p>
      </dgm:t>
    </dgm:pt>
    <dgm:pt modelId="{52EACF86-2D96-4BDF-88DF-71002E324E2D}" type="parTrans" cxnId="{DE656270-664D-4212-8940-F70F05F9A689}">
      <dgm:prSet/>
      <dgm:spPr/>
      <dgm:t>
        <a:bodyPr/>
        <a:lstStyle/>
        <a:p>
          <a:endParaRPr lang="es-CL"/>
        </a:p>
      </dgm:t>
    </dgm:pt>
    <dgm:pt modelId="{ECE4226B-A3DA-4E40-9665-FD0823B3E8C4}" type="sibTrans" cxnId="{DE656270-664D-4212-8940-F70F05F9A689}">
      <dgm:prSet/>
      <dgm:spPr/>
      <dgm:t>
        <a:bodyPr/>
        <a:lstStyle/>
        <a:p>
          <a:endParaRPr lang="es-CL"/>
        </a:p>
      </dgm:t>
    </dgm:pt>
    <dgm:pt modelId="{0432CDDF-31B2-4230-A132-15E67A363028}">
      <dgm:prSet phldrT="[Texto]" custT="1">
        <dgm:style>
          <a:lnRef idx="1">
            <a:schemeClr val="accent6"/>
          </a:lnRef>
          <a:fillRef idx="3">
            <a:schemeClr val="accent6"/>
          </a:fillRef>
          <a:effectRef idx="2">
            <a:schemeClr val="accent6"/>
          </a:effectRef>
          <a:fontRef idx="minor">
            <a:schemeClr val="lt1"/>
          </a:fontRef>
        </dgm:style>
      </dgm:prSet>
      <dgm:spPr>
        <a:solidFill>
          <a:schemeClr val="accent1">
            <a:lumMod val="60000"/>
            <a:lumOff val="40000"/>
          </a:schemeClr>
        </a:solidFill>
        <a:ln>
          <a:solidFill>
            <a:schemeClr val="accent1">
              <a:lumMod val="60000"/>
              <a:lumOff val="40000"/>
            </a:schemeClr>
          </a:solidFill>
        </a:ln>
      </dgm:spPr>
      <dgm:t>
        <a:bodyPr/>
        <a:lstStyle/>
        <a:p>
          <a:r>
            <a:rPr lang="es-CL" sz="1800" dirty="0" smtClean="0"/>
            <a:t>Elaboración y entrega del informe de evaluación con las recomendaciones de reconocimiento. </a:t>
          </a:r>
          <a:endParaRPr lang="es-CL" sz="1800" dirty="0"/>
        </a:p>
      </dgm:t>
    </dgm:pt>
    <dgm:pt modelId="{53B57438-D485-4005-B93E-1DB994DC77B7}" type="parTrans" cxnId="{44333F88-B032-4FC4-9A99-7164829CC277}">
      <dgm:prSet/>
      <dgm:spPr/>
      <dgm:t>
        <a:bodyPr/>
        <a:lstStyle/>
        <a:p>
          <a:endParaRPr lang="es-CL"/>
        </a:p>
      </dgm:t>
    </dgm:pt>
    <dgm:pt modelId="{DE95FA68-B430-423B-8DC5-E6735718B206}" type="sibTrans" cxnId="{44333F88-B032-4FC4-9A99-7164829CC277}">
      <dgm:prSet/>
      <dgm:spPr/>
      <dgm:t>
        <a:bodyPr/>
        <a:lstStyle/>
        <a:p>
          <a:endParaRPr lang="es-CL"/>
        </a:p>
      </dgm:t>
    </dgm:pt>
    <dgm:pt modelId="{630B66EB-D552-41D8-9796-8DDA2483CCB4}">
      <dgm:prSet phldrT="[Texto]" custT="1">
        <dgm:style>
          <a:lnRef idx="1">
            <a:schemeClr val="accent6"/>
          </a:lnRef>
          <a:fillRef idx="3">
            <a:schemeClr val="accent6"/>
          </a:fillRef>
          <a:effectRef idx="2">
            <a:schemeClr val="accent6"/>
          </a:effectRef>
          <a:fontRef idx="minor">
            <a:schemeClr val="lt1"/>
          </a:fontRef>
        </dgm:style>
      </dgm:prSet>
      <dgm:spPr>
        <a:solidFill>
          <a:schemeClr val="accent1">
            <a:lumMod val="60000"/>
            <a:lumOff val="40000"/>
          </a:schemeClr>
        </a:solidFill>
        <a:ln>
          <a:solidFill>
            <a:schemeClr val="accent1">
              <a:lumMod val="60000"/>
              <a:lumOff val="40000"/>
            </a:schemeClr>
          </a:solidFill>
        </a:ln>
      </dgm:spPr>
      <dgm:t>
        <a:bodyPr/>
        <a:lstStyle/>
        <a:p>
          <a:r>
            <a:rPr lang="es-CL" sz="1800" dirty="0" smtClean="0"/>
            <a:t>Equipo evaluador externo que evaluará el cumplimiento de los estándares e indicadores asociados  al reconocimiento.</a:t>
          </a:r>
          <a:endParaRPr lang="es-CL" sz="1800" dirty="0"/>
        </a:p>
      </dgm:t>
    </dgm:pt>
    <dgm:pt modelId="{005CFB58-77C6-4BF1-98A9-7AA79B578892}" type="parTrans" cxnId="{231000B9-D221-4BA7-9CAB-6A8474936A72}">
      <dgm:prSet/>
      <dgm:spPr/>
      <dgm:t>
        <a:bodyPr/>
        <a:lstStyle/>
        <a:p>
          <a:endParaRPr lang="es-CL"/>
        </a:p>
      </dgm:t>
    </dgm:pt>
    <dgm:pt modelId="{4E5C165C-CEFB-4560-9BB8-76FA0BDB896F}" type="sibTrans" cxnId="{231000B9-D221-4BA7-9CAB-6A8474936A72}">
      <dgm:prSet/>
      <dgm:spPr/>
      <dgm:t>
        <a:bodyPr/>
        <a:lstStyle/>
        <a:p>
          <a:endParaRPr lang="es-CL"/>
        </a:p>
      </dgm:t>
    </dgm:pt>
    <dgm:pt modelId="{C8DDE3E0-6558-4678-A7A4-631BF5286F8D}" type="pres">
      <dgm:prSet presAssocID="{F853A153-E265-455C-9C12-0459FFA633E3}" presName="Name0" presStyleCnt="0">
        <dgm:presLayoutVars>
          <dgm:dir/>
          <dgm:resizeHandles val="exact"/>
        </dgm:presLayoutVars>
      </dgm:prSet>
      <dgm:spPr/>
      <dgm:t>
        <a:bodyPr/>
        <a:lstStyle/>
        <a:p>
          <a:endParaRPr lang="es-CL"/>
        </a:p>
      </dgm:t>
    </dgm:pt>
    <dgm:pt modelId="{EEBAE53A-09D8-4255-B747-ED2596658C3C}" type="pres">
      <dgm:prSet presAssocID="{3A03A801-2C08-45CF-AAC9-D7E195D22B98}" presName="node" presStyleLbl="node1" presStyleIdx="0" presStyleCnt="1" custScaleX="119775">
        <dgm:presLayoutVars>
          <dgm:bulletEnabled val="1"/>
        </dgm:presLayoutVars>
      </dgm:prSet>
      <dgm:spPr/>
      <dgm:t>
        <a:bodyPr/>
        <a:lstStyle/>
        <a:p>
          <a:endParaRPr lang="es-CL"/>
        </a:p>
      </dgm:t>
    </dgm:pt>
  </dgm:ptLst>
  <dgm:cxnLst>
    <dgm:cxn modelId="{68B11C4C-C71A-4D65-AB7D-1232FCF9C3BF}" type="presOf" srcId="{630B66EB-D552-41D8-9796-8DDA2483CCB4}" destId="{EEBAE53A-09D8-4255-B747-ED2596658C3C}" srcOrd="0" destOrd="2" presId="urn:microsoft.com/office/officeart/2005/8/layout/process1"/>
    <dgm:cxn modelId="{231000B9-D221-4BA7-9CAB-6A8474936A72}" srcId="{3A03A801-2C08-45CF-AAC9-D7E195D22B98}" destId="{630B66EB-D552-41D8-9796-8DDA2483CCB4}" srcOrd="1" destOrd="0" parTransId="{005CFB58-77C6-4BF1-98A9-7AA79B578892}" sibTransId="{4E5C165C-CEFB-4560-9BB8-76FA0BDB896F}"/>
    <dgm:cxn modelId="{E7F37E58-C212-4686-B26F-E24541323726}" type="presOf" srcId="{3A03A801-2C08-45CF-AAC9-D7E195D22B98}" destId="{EEBAE53A-09D8-4255-B747-ED2596658C3C}" srcOrd="0" destOrd="0" presId="urn:microsoft.com/office/officeart/2005/8/layout/process1"/>
    <dgm:cxn modelId="{E76460E1-631B-401A-9F89-3417B9BF36CC}" type="presOf" srcId="{0432CDDF-31B2-4230-A132-15E67A363028}" destId="{EEBAE53A-09D8-4255-B747-ED2596658C3C}" srcOrd="0" destOrd="3" presId="urn:microsoft.com/office/officeart/2005/8/layout/process1"/>
    <dgm:cxn modelId="{012910A9-6BB7-4FEF-A1C8-A3444E032DDD}" srcId="{F853A153-E265-455C-9C12-0459FFA633E3}" destId="{3A03A801-2C08-45CF-AAC9-D7E195D22B98}" srcOrd="0" destOrd="0" parTransId="{03522BB9-6BB8-4616-BDE2-8F167E070FAE}" sibTransId="{686E34CF-1565-4602-88A3-8BD2E1CBB465}"/>
    <dgm:cxn modelId="{32A23E50-9C9A-450F-97A6-7E680EB76317}" type="presOf" srcId="{F853A153-E265-455C-9C12-0459FFA633E3}" destId="{C8DDE3E0-6558-4678-A7A4-631BF5286F8D}" srcOrd="0" destOrd="0" presId="urn:microsoft.com/office/officeart/2005/8/layout/process1"/>
    <dgm:cxn modelId="{DE656270-664D-4212-8940-F70F05F9A689}" srcId="{3A03A801-2C08-45CF-AAC9-D7E195D22B98}" destId="{9CC82FAF-FE4F-4028-A5DD-CB87434FEB94}" srcOrd="0" destOrd="0" parTransId="{52EACF86-2D96-4BDF-88DF-71002E324E2D}" sibTransId="{ECE4226B-A3DA-4E40-9665-FD0823B3E8C4}"/>
    <dgm:cxn modelId="{44333F88-B032-4FC4-9A99-7164829CC277}" srcId="{3A03A801-2C08-45CF-AAC9-D7E195D22B98}" destId="{0432CDDF-31B2-4230-A132-15E67A363028}" srcOrd="2" destOrd="0" parTransId="{53B57438-D485-4005-B93E-1DB994DC77B7}" sibTransId="{DE95FA68-B430-423B-8DC5-E6735718B206}"/>
    <dgm:cxn modelId="{40F56DF7-3615-4306-B272-BB2295C551EB}" type="presOf" srcId="{9CC82FAF-FE4F-4028-A5DD-CB87434FEB94}" destId="{EEBAE53A-09D8-4255-B747-ED2596658C3C}" srcOrd="0" destOrd="1" presId="urn:microsoft.com/office/officeart/2005/8/layout/process1"/>
    <dgm:cxn modelId="{7A92EABD-CF4A-495D-912B-61106BA50E8A}" type="presParOf" srcId="{C8DDE3E0-6558-4678-A7A4-631BF5286F8D}" destId="{EEBAE53A-09D8-4255-B747-ED2596658C3C}" srcOrd="0" destOrd="0" presId="urn:microsoft.com/office/officeart/2005/8/layout/process1"/>
  </dgm:cxnLst>
  <dgm:bg/>
  <dgm:whole/>
</dgm:dataModel>
</file>

<file path=ppt/diagrams/data7.xml><?xml version="1.0" encoding="utf-8"?>
<dgm:dataModel xmlns:dgm="http://schemas.openxmlformats.org/drawingml/2006/diagram" xmlns:a="http://schemas.openxmlformats.org/drawingml/2006/main">
  <dgm:ptLst>
    <dgm:pt modelId="{F853A153-E265-455C-9C12-0459FFA633E3}" type="doc">
      <dgm:prSet loTypeId="urn:microsoft.com/office/officeart/2005/8/layout/process1" loCatId="process" qsTypeId="urn:microsoft.com/office/officeart/2005/8/quickstyle/simple1" qsCatId="simple" csTypeId="urn:microsoft.com/office/officeart/2005/8/colors/colorful1#24" csCatId="colorful" phldr="1"/>
      <dgm:spPr/>
      <dgm:t>
        <a:bodyPr/>
        <a:lstStyle/>
        <a:p>
          <a:endParaRPr lang="es-CL"/>
        </a:p>
      </dgm:t>
    </dgm:pt>
    <dgm:pt modelId="{9E6A3044-7D63-4252-A956-385B838944EA}">
      <dgm:prSet phldrT="[Texto]" custT="1">
        <dgm:style>
          <a:lnRef idx="1">
            <a:schemeClr val="accent2"/>
          </a:lnRef>
          <a:fillRef idx="3">
            <a:schemeClr val="accent2"/>
          </a:fillRef>
          <a:effectRef idx="2">
            <a:schemeClr val="accent2"/>
          </a:effectRef>
          <a:fontRef idx="minor">
            <a:schemeClr val="lt1"/>
          </a:fontRef>
        </dgm:style>
      </dgm:prSet>
      <dgm:spPr>
        <a:solidFill>
          <a:schemeClr val="accent1">
            <a:lumMod val="50000"/>
          </a:schemeClr>
        </a:solidFill>
        <a:ln>
          <a:solidFill>
            <a:schemeClr val="accent1">
              <a:lumMod val="50000"/>
            </a:schemeClr>
          </a:solidFill>
        </a:ln>
      </dgm:spPr>
      <dgm:t>
        <a:bodyPr/>
        <a:lstStyle/>
        <a:p>
          <a:r>
            <a:rPr lang="es-CL" sz="1600" b="1" dirty="0" smtClean="0"/>
            <a:t>RECONOCIMIENTO</a:t>
          </a:r>
          <a:endParaRPr lang="es-CL" sz="1600" b="1" dirty="0"/>
        </a:p>
      </dgm:t>
    </dgm:pt>
    <dgm:pt modelId="{16FA6BE0-B9E9-46CD-ABAF-9E1F2273064D}" type="parTrans" cxnId="{991EFEFA-CA30-4380-9E80-5B5F403A2BFC}">
      <dgm:prSet/>
      <dgm:spPr/>
      <dgm:t>
        <a:bodyPr/>
        <a:lstStyle/>
        <a:p>
          <a:endParaRPr lang="es-CL"/>
        </a:p>
      </dgm:t>
    </dgm:pt>
    <dgm:pt modelId="{F2BF0895-B8D9-41F4-99F5-98650968079D}" type="sibTrans" cxnId="{991EFEFA-CA30-4380-9E80-5B5F403A2BFC}">
      <dgm:prSet/>
      <dgm:spPr/>
      <dgm:t>
        <a:bodyPr/>
        <a:lstStyle/>
        <a:p>
          <a:endParaRPr lang="es-CL"/>
        </a:p>
      </dgm:t>
    </dgm:pt>
    <dgm:pt modelId="{BF4207FE-FEE6-4651-A352-A19C94334528}">
      <dgm:prSet phldrT="[Texto]" custT="1">
        <dgm:style>
          <a:lnRef idx="1">
            <a:schemeClr val="accent2"/>
          </a:lnRef>
          <a:fillRef idx="3">
            <a:schemeClr val="accent2"/>
          </a:fillRef>
          <a:effectRef idx="2">
            <a:schemeClr val="accent2"/>
          </a:effectRef>
          <a:fontRef idx="minor">
            <a:schemeClr val="lt1"/>
          </a:fontRef>
        </dgm:style>
      </dgm:prSet>
      <dgm:spPr>
        <a:solidFill>
          <a:schemeClr val="accent1">
            <a:lumMod val="50000"/>
          </a:schemeClr>
        </a:solidFill>
        <a:ln>
          <a:solidFill>
            <a:schemeClr val="accent1">
              <a:lumMod val="50000"/>
            </a:schemeClr>
          </a:solidFill>
        </a:ln>
      </dgm:spPr>
      <dgm:t>
        <a:bodyPr/>
        <a:lstStyle/>
        <a:p>
          <a:r>
            <a:rPr lang="es-CL" sz="1800" dirty="0" smtClean="0"/>
            <a:t>Ceremonia de entrega de reconocimientos (ORO, PLATA o BRONCE)</a:t>
          </a:r>
          <a:endParaRPr lang="es-CL" sz="1800" dirty="0"/>
        </a:p>
      </dgm:t>
    </dgm:pt>
    <dgm:pt modelId="{1619F94E-768C-4627-A0CD-9398274BE297}" type="parTrans" cxnId="{760E4548-FDCF-41A4-92AC-AAB28CBA366B}">
      <dgm:prSet/>
      <dgm:spPr/>
      <dgm:t>
        <a:bodyPr/>
        <a:lstStyle/>
        <a:p>
          <a:endParaRPr lang="es-CL"/>
        </a:p>
      </dgm:t>
    </dgm:pt>
    <dgm:pt modelId="{5D453B12-D7D0-48CE-85AE-68D188296660}" type="sibTrans" cxnId="{760E4548-FDCF-41A4-92AC-AAB28CBA366B}">
      <dgm:prSet/>
      <dgm:spPr/>
      <dgm:t>
        <a:bodyPr/>
        <a:lstStyle/>
        <a:p>
          <a:endParaRPr lang="es-CL"/>
        </a:p>
      </dgm:t>
    </dgm:pt>
    <dgm:pt modelId="{4B9C78C2-ACD7-48D7-A91B-F26983D19200}">
      <dgm:prSet phldrT="[Texto]" custT="1">
        <dgm:style>
          <a:lnRef idx="1">
            <a:schemeClr val="accent2"/>
          </a:lnRef>
          <a:fillRef idx="3">
            <a:schemeClr val="accent2"/>
          </a:fillRef>
          <a:effectRef idx="2">
            <a:schemeClr val="accent2"/>
          </a:effectRef>
          <a:fontRef idx="minor">
            <a:schemeClr val="lt1"/>
          </a:fontRef>
        </dgm:style>
      </dgm:prSet>
      <dgm:spPr>
        <a:solidFill>
          <a:schemeClr val="accent1">
            <a:lumMod val="50000"/>
          </a:schemeClr>
        </a:solidFill>
        <a:ln>
          <a:solidFill>
            <a:schemeClr val="accent1">
              <a:lumMod val="50000"/>
            </a:schemeClr>
          </a:solidFill>
        </a:ln>
      </dgm:spPr>
      <dgm:t>
        <a:bodyPr/>
        <a:lstStyle/>
        <a:p>
          <a:r>
            <a:rPr lang="es-CL" sz="1800" dirty="0" smtClean="0"/>
            <a:t>Vigencia de 3 años del reconocimiento</a:t>
          </a:r>
          <a:endParaRPr lang="es-CL" sz="1800" dirty="0"/>
        </a:p>
      </dgm:t>
    </dgm:pt>
    <dgm:pt modelId="{7C822D7D-4C9C-49DC-BADF-AFF9F9F32378}" type="parTrans" cxnId="{0FD68813-7DB4-434A-BD4E-7AA059A21C36}">
      <dgm:prSet/>
      <dgm:spPr/>
      <dgm:t>
        <a:bodyPr/>
        <a:lstStyle/>
        <a:p>
          <a:endParaRPr lang="es-CL"/>
        </a:p>
      </dgm:t>
    </dgm:pt>
    <dgm:pt modelId="{48389F4C-3C38-4497-8F09-AF1E0264E86D}" type="sibTrans" cxnId="{0FD68813-7DB4-434A-BD4E-7AA059A21C36}">
      <dgm:prSet/>
      <dgm:spPr/>
      <dgm:t>
        <a:bodyPr/>
        <a:lstStyle/>
        <a:p>
          <a:endParaRPr lang="es-CL"/>
        </a:p>
      </dgm:t>
    </dgm:pt>
    <dgm:pt modelId="{C8DDE3E0-6558-4678-A7A4-631BF5286F8D}" type="pres">
      <dgm:prSet presAssocID="{F853A153-E265-455C-9C12-0459FFA633E3}" presName="Name0" presStyleCnt="0">
        <dgm:presLayoutVars>
          <dgm:dir/>
          <dgm:resizeHandles val="exact"/>
        </dgm:presLayoutVars>
      </dgm:prSet>
      <dgm:spPr/>
      <dgm:t>
        <a:bodyPr/>
        <a:lstStyle/>
        <a:p>
          <a:endParaRPr lang="es-CL"/>
        </a:p>
      </dgm:t>
    </dgm:pt>
    <dgm:pt modelId="{2E07C8EF-3BF5-40C9-890C-ECE7CAC82D34}" type="pres">
      <dgm:prSet presAssocID="{9E6A3044-7D63-4252-A956-385B838944EA}" presName="node" presStyleLbl="node1" presStyleIdx="0" presStyleCnt="1">
        <dgm:presLayoutVars>
          <dgm:bulletEnabled val="1"/>
        </dgm:presLayoutVars>
      </dgm:prSet>
      <dgm:spPr/>
      <dgm:t>
        <a:bodyPr/>
        <a:lstStyle/>
        <a:p>
          <a:endParaRPr lang="es-CL"/>
        </a:p>
      </dgm:t>
    </dgm:pt>
  </dgm:ptLst>
  <dgm:cxnLst>
    <dgm:cxn modelId="{D5805B38-91F6-4B57-8B35-175D299A7685}" type="presOf" srcId="{4B9C78C2-ACD7-48D7-A91B-F26983D19200}" destId="{2E07C8EF-3BF5-40C9-890C-ECE7CAC82D34}" srcOrd="0" destOrd="2" presId="urn:microsoft.com/office/officeart/2005/8/layout/process1"/>
    <dgm:cxn modelId="{518B67CA-2366-49F8-B3AD-13D36C3FD484}" type="presOf" srcId="{BF4207FE-FEE6-4651-A352-A19C94334528}" destId="{2E07C8EF-3BF5-40C9-890C-ECE7CAC82D34}" srcOrd="0" destOrd="1" presId="urn:microsoft.com/office/officeart/2005/8/layout/process1"/>
    <dgm:cxn modelId="{991EFEFA-CA30-4380-9E80-5B5F403A2BFC}" srcId="{F853A153-E265-455C-9C12-0459FFA633E3}" destId="{9E6A3044-7D63-4252-A956-385B838944EA}" srcOrd="0" destOrd="0" parTransId="{16FA6BE0-B9E9-46CD-ABAF-9E1F2273064D}" sibTransId="{F2BF0895-B8D9-41F4-99F5-98650968079D}"/>
    <dgm:cxn modelId="{7F86AE2E-63C6-408E-90EF-CE8CA0F37EFB}" type="presOf" srcId="{9E6A3044-7D63-4252-A956-385B838944EA}" destId="{2E07C8EF-3BF5-40C9-890C-ECE7CAC82D34}" srcOrd="0" destOrd="0" presId="urn:microsoft.com/office/officeart/2005/8/layout/process1"/>
    <dgm:cxn modelId="{760E4548-FDCF-41A4-92AC-AAB28CBA366B}" srcId="{9E6A3044-7D63-4252-A956-385B838944EA}" destId="{BF4207FE-FEE6-4651-A352-A19C94334528}" srcOrd="0" destOrd="0" parTransId="{1619F94E-768C-4627-A0CD-9398274BE297}" sibTransId="{5D453B12-D7D0-48CE-85AE-68D188296660}"/>
    <dgm:cxn modelId="{0FD68813-7DB4-434A-BD4E-7AA059A21C36}" srcId="{9E6A3044-7D63-4252-A956-385B838944EA}" destId="{4B9C78C2-ACD7-48D7-A91B-F26983D19200}" srcOrd="1" destOrd="0" parTransId="{7C822D7D-4C9C-49DC-BADF-AFF9F9F32378}" sibTransId="{48389F4C-3C38-4497-8F09-AF1E0264E86D}"/>
    <dgm:cxn modelId="{766F7699-890A-47B7-AC71-0A47AA702EB8}" type="presOf" srcId="{F853A153-E265-455C-9C12-0459FFA633E3}" destId="{C8DDE3E0-6558-4678-A7A4-631BF5286F8D}" srcOrd="0" destOrd="0" presId="urn:microsoft.com/office/officeart/2005/8/layout/process1"/>
    <dgm:cxn modelId="{C0E4A47C-BAD4-4686-8E72-657BFC4079D3}" type="presParOf" srcId="{C8DDE3E0-6558-4678-A7A4-631BF5286F8D}" destId="{2E07C8EF-3BF5-40C9-890C-ECE7CAC82D34}" srcOrd="0" destOrd="0" presId="urn:microsoft.com/office/officeart/2005/8/layout/process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A"/>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A96334-E5CB-4B59-A156-9951EB1691CE}" type="datetimeFigureOut">
              <a:rPr lang="es-PA" smtClean="0"/>
              <a:pPr/>
              <a:t>05/26/2018</a:t>
            </a:fld>
            <a:endParaRPr lang="es-PA"/>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A"/>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A"/>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7D3CAA-714F-4D26-8ED6-CEC7C869C90E}" type="slidenum">
              <a:rPr lang="es-PA" smtClean="0"/>
              <a:pPr/>
              <a:t>‹Nº›</a:t>
            </a:fld>
            <a:endParaRPr lang="es-PA"/>
          </a:p>
        </p:txBody>
      </p:sp>
    </p:spTree>
    <p:extLst>
      <p:ext uri="{BB962C8B-B14F-4D97-AF65-F5344CB8AC3E}">
        <p14:creationId xmlns="" xmlns:p14="http://schemas.microsoft.com/office/powerpoint/2010/main" val="3032255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PA" dirty="0"/>
          </a:p>
        </p:txBody>
      </p:sp>
      <p:sp>
        <p:nvSpPr>
          <p:cNvPr id="4" name="Slide Number Placeholder 3"/>
          <p:cNvSpPr>
            <a:spLocks noGrp="1"/>
          </p:cNvSpPr>
          <p:nvPr>
            <p:ph type="sldNum" sz="quarter" idx="10"/>
          </p:nvPr>
        </p:nvSpPr>
        <p:spPr/>
        <p:txBody>
          <a:bodyPr/>
          <a:lstStyle/>
          <a:p>
            <a:fld id="{B77D3CAA-714F-4D26-8ED6-CEC7C869C90E}" type="slidenum">
              <a:rPr lang="es-PA" smtClean="0"/>
              <a:pPr/>
              <a:t>2</a:t>
            </a:fld>
            <a:endParaRPr lang="es-PA"/>
          </a:p>
        </p:txBody>
      </p:sp>
    </p:spTree>
    <p:extLst>
      <p:ext uri="{BB962C8B-B14F-4D97-AF65-F5344CB8AC3E}">
        <p14:creationId xmlns="" xmlns:p14="http://schemas.microsoft.com/office/powerpoint/2010/main" val="12168446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PA" dirty="0"/>
          </a:p>
        </p:txBody>
      </p:sp>
      <p:sp>
        <p:nvSpPr>
          <p:cNvPr id="4" name="Slide Number Placeholder 3"/>
          <p:cNvSpPr>
            <a:spLocks noGrp="1"/>
          </p:cNvSpPr>
          <p:nvPr>
            <p:ph type="sldNum" sz="quarter" idx="10"/>
          </p:nvPr>
        </p:nvSpPr>
        <p:spPr/>
        <p:txBody>
          <a:bodyPr/>
          <a:lstStyle/>
          <a:p>
            <a:fld id="{B77D3CAA-714F-4D26-8ED6-CEC7C869C90E}" type="slidenum">
              <a:rPr lang="es-PA" smtClean="0"/>
              <a:pPr/>
              <a:t>13</a:t>
            </a:fld>
            <a:endParaRPr lang="es-PA"/>
          </a:p>
        </p:txBody>
      </p:sp>
    </p:spTree>
    <p:extLst>
      <p:ext uri="{BB962C8B-B14F-4D97-AF65-F5344CB8AC3E}">
        <p14:creationId xmlns="" xmlns:p14="http://schemas.microsoft.com/office/powerpoint/2010/main" val="12168446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L" sz="1200" kern="1200" dirty="0" smtClean="0">
                <a:solidFill>
                  <a:schemeClr val="tx1"/>
                </a:solidFill>
                <a:latin typeface="+mn-lt"/>
                <a:ea typeface="+mn-ea"/>
                <a:cs typeface="+mn-cs"/>
              </a:rPr>
              <a:t>El proceso de implementación del </a:t>
            </a:r>
            <a:r>
              <a:rPr lang="es-CO" sz="1200" kern="1200" dirty="0" smtClean="0">
                <a:solidFill>
                  <a:schemeClr val="tx1"/>
                </a:solidFill>
                <a:latin typeface="+mn-lt"/>
                <a:ea typeface="+mn-ea"/>
                <a:cs typeface="+mn-cs"/>
              </a:rPr>
              <a:t>Sello de Igualdad de Género en el Sector Público </a:t>
            </a:r>
            <a:r>
              <a:rPr lang="es-CL" sz="1200" kern="1200" dirty="0" smtClean="0">
                <a:solidFill>
                  <a:schemeClr val="tx1"/>
                </a:solidFill>
                <a:latin typeface="+mn-lt"/>
                <a:ea typeface="+mn-ea"/>
                <a:cs typeface="+mn-cs"/>
              </a:rPr>
              <a:t>implica las siguientes seis etapas:</a:t>
            </a:r>
          </a:p>
          <a:p>
            <a:r>
              <a:rPr lang="es-CL" sz="1200" kern="1200" dirty="0" smtClean="0">
                <a:solidFill>
                  <a:schemeClr val="tx1"/>
                </a:solidFill>
                <a:latin typeface="+mn-lt"/>
                <a:ea typeface="+mn-ea"/>
                <a:cs typeface="+mn-cs"/>
              </a:rPr>
              <a:t> </a:t>
            </a:r>
          </a:p>
          <a:p>
            <a:r>
              <a:rPr lang="es-PA" sz="1200" kern="1200" dirty="0" smtClean="0">
                <a:solidFill>
                  <a:schemeClr val="tx1"/>
                </a:solidFill>
                <a:latin typeface="+mn-lt"/>
                <a:ea typeface="+mn-ea"/>
                <a:cs typeface="+mn-cs"/>
              </a:rPr>
              <a:t>1. Establecer arreglos institucionales para poner en marcha el proceso (2 meses)</a:t>
            </a:r>
            <a:endParaRPr lang="es-CL" sz="1200" kern="1200" dirty="0" smtClean="0">
              <a:solidFill>
                <a:schemeClr val="tx1"/>
              </a:solidFill>
              <a:latin typeface="+mn-lt"/>
              <a:ea typeface="+mn-ea"/>
              <a:cs typeface="+mn-cs"/>
            </a:endParaRPr>
          </a:p>
          <a:p>
            <a:r>
              <a:rPr lang="es-PA" sz="1200" kern="1200" dirty="0" smtClean="0">
                <a:solidFill>
                  <a:schemeClr val="tx1"/>
                </a:solidFill>
                <a:latin typeface="+mn-lt"/>
                <a:ea typeface="+mn-ea"/>
                <a:cs typeface="+mn-cs"/>
              </a:rPr>
              <a:t>2. Efectuar auto diagnóstico para identificar brechas de género en el trabajo institucional (2 meses)</a:t>
            </a:r>
            <a:endParaRPr lang="es-CL" sz="1200" kern="1200" dirty="0" smtClean="0">
              <a:solidFill>
                <a:schemeClr val="tx1"/>
              </a:solidFill>
              <a:latin typeface="+mn-lt"/>
              <a:ea typeface="+mn-ea"/>
              <a:cs typeface="+mn-cs"/>
            </a:endParaRPr>
          </a:p>
          <a:p>
            <a:r>
              <a:rPr lang="es-PA" sz="1200" kern="1200" dirty="0" smtClean="0">
                <a:solidFill>
                  <a:schemeClr val="tx1"/>
                </a:solidFill>
                <a:latin typeface="+mn-lt"/>
                <a:ea typeface="+mn-ea"/>
                <a:cs typeface="+mn-cs"/>
              </a:rPr>
              <a:t>3. Elaborar un Plan de Acción para la Mejora (2 meses)</a:t>
            </a:r>
            <a:endParaRPr lang="es-CL" sz="1200" kern="1200" dirty="0" smtClean="0">
              <a:solidFill>
                <a:schemeClr val="tx1"/>
              </a:solidFill>
              <a:latin typeface="+mn-lt"/>
              <a:ea typeface="+mn-ea"/>
              <a:cs typeface="+mn-cs"/>
            </a:endParaRPr>
          </a:p>
          <a:p>
            <a:r>
              <a:rPr lang="es-PA" sz="1200" kern="1200" dirty="0" smtClean="0">
                <a:solidFill>
                  <a:schemeClr val="tx1"/>
                </a:solidFill>
                <a:latin typeface="+mn-lt"/>
                <a:ea typeface="+mn-ea"/>
                <a:cs typeface="+mn-cs"/>
              </a:rPr>
              <a:t> 4. Implementar el Plan de Acción (12 meses)</a:t>
            </a:r>
            <a:endParaRPr lang="es-CL" sz="1200" kern="1200" dirty="0" smtClean="0">
              <a:solidFill>
                <a:schemeClr val="tx1"/>
              </a:solidFill>
              <a:latin typeface="+mn-lt"/>
              <a:ea typeface="+mn-ea"/>
              <a:cs typeface="+mn-cs"/>
            </a:endParaRPr>
          </a:p>
          <a:p>
            <a:r>
              <a:rPr lang="es-CL" sz="1200" kern="1200" dirty="0" smtClean="0">
                <a:solidFill>
                  <a:schemeClr val="tx1"/>
                </a:solidFill>
                <a:latin typeface="+mn-lt"/>
                <a:ea typeface="+mn-ea"/>
                <a:cs typeface="+mn-cs"/>
              </a:rPr>
              <a:t>5. Evaluación/auditoría  final realizada por expertas/os externas/os (3 meses)</a:t>
            </a:r>
          </a:p>
          <a:p>
            <a:r>
              <a:rPr lang="es-CL" sz="1200" kern="1200" dirty="0" smtClean="0">
                <a:solidFill>
                  <a:schemeClr val="tx1"/>
                </a:solidFill>
                <a:latin typeface="+mn-lt"/>
                <a:ea typeface="+mn-ea"/>
                <a:cs typeface="+mn-cs"/>
              </a:rPr>
              <a:t>6. Reconocimiento</a:t>
            </a:r>
            <a:r>
              <a:rPr lang="es-CL" sz="1200" kern="1200" baseline="0" dirty="0" smtClean="0">
                <a:solidFill>
                  <a:schemeClr val="tx1"/>
                </a:solidFill>
                <a:latin typeface="+mn-lt"/>
                <a:ea typeface="+mn-ea"/>
                <a:cs typeface="+mn-cs"/>
              </a:rPr>
              <a:t> </a:t>
            </a:r>
            <a:r>
              <a:rPr lang="es-CL" sz="1200" kern="1200" dirty="0" smtClean="0">
                <a:solidFill>
                  <a:schemeClr val="tx1"/>
                </a:solidFill>
                <a:latin typeface="+mn-lt"/>
                <a:ea typeface="+mn-ea"/>
                <a:cs typeface="+mn-cs"/>
              </a:rPr>
              <a:t> (3 meses)</a:t>
            </a:r>
          </a:p>
          <a:p>
            <a:r>
              <a:rPr lang="es-CL" sz="1200" kern="1200" dirty="0" smtClean="0">
                <a:solidFill>
                  <a:schemeClr val="tx1"/>
                </a:solidFill>
                <a:latin typeface="+mn-lt"/>
                <a:ea typeface="+mn-ea"/>
                <a:cs typeface="+mn-cs"/>
              </a:rPr>
              <a:t> </a:t>
            </a:r>
          </a:p>
          <a:p>
            <a:r>
              <a:rPr lang="es-CL" sz="1200" kern="1200" dirty="0" smtClean="0">
                <a:solidFill>
                  <a:schemeClr val="tx1"/>
                </a:solidFill>
                <a:latin typeface="+mn-lt"/>
                <a:ea typeface="+mn-ea"/>
                <a:cs typeface="+mn-cs"/>
              </a:rPr>
              <a:t>Las instituciones interesadas en participar deberían completar todas las etapas en un período de tiempo aproximado de 24 meses.</a:t>
            </a:r>
            <a:endParaRPr lang="es-CL"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40CCA8F-5BFC-48DF-A03C-CA15A8361438}" type="slidenum">
              <a:rPr lang="es-ES" smtClean="0"/>
              <a:pPr/>
              <a:t>15</a:t>
            </a:fld>
            <a:endParaRPr lang="es-ES" dirty="0"/>
          </a:p>
        </p:txBody>
      </p:sp>
    </p:spTree>
    <p:extLst>
      <p:ext uri="{BB962C8B-B14F-4D97-AF65-F5344CB8AC3E}">
        <p14:creationId xmlns="" xmlns:p14="http://schemas.microsoft.com/office/powerpoint/2010/main" val="31742081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92500" lnSpcReduction="10000"/>
          </a:bodyPr>
          <a:lstStyle/>
          <a:p>
            <a:r>
              <a:rPr lang="es-PA" sz="1200" kern="1200" dirty="0" smtClean="0">
                <a:solidFill>
                  <a:schemeClr val="tx1"/>
                </a:solidFill>
                <a:latin typeface="+mn-lt"/>
                <a:ea typeface="+mn-ea"/>
                <a:cs typeface="+mn-cs"/>
              </a:rPr>
              <a:t>El </a:t>
            </a:r>
            <a:r>
              <a:rPr lang="es-CO" sz="1200" kern="1200" dirty="0" smtClean="0">
                <a:solidFill>
                  <a:schemeClr val="tx1"/>
                </a:solidFill>
                <a:latin typeface="+mn-lt"/>
                <a:ea typeface="+mn-ea"/>
                <a:cs typeface="+mn-cs"/>
              </a:rPr>
              <a:t>Sello de Igualdad de Género en el Sector Público</a:t>
            </a:r>
            <a:r>
              <a:rPr lang="es-CL" sz="1200" kern="1200" dirty="0" smtClean="0">
                <a:solidFill>
                  <a:schemeClr val="tx1"/>
                </a:solidFill>
                <a:latin typeface="+mn-lt"/>
                <a:ea typeface="+mn-ea"/>
                <a:cs typeface="+mn-cs"/>
              </a:rPr>
              <a:t> requiere del compromiso y actuación de tres actores fundamentales:</a:t>
            </a:r>
          </a:p>
          <a:p>
            <a:r>
              <a:rPr lang="es-CL" sz="1200" kern="1200" dirty="0" smtClean="0">
                <a:solidFill>
                  <a:schemeClr val="tx1"/>
                </a:solidFill>
                <a:latin typeface="+mn-lt"/>
                <a:ea typeface="+mn-ea"/>
                <a:cs typeface="+mn-cs"/>
              </a:rPr>
              <a:t> </a:t>
            </a:r>
          </a:p>
          <a:p>
            <a:pPr lvl="0"/>
            <a:r>
              <a:rPr lang="es-PA" sz="1200" b="1" kern="1200" dirty="0" smtClean="0">
                <a:solidFill>
                  <a:schemeClr val="tx1"/>
                </a:solidFill>
                <a:latin typeface="+mn-lt"/>
                <a:ea typeface="+mn-ea"/>
                <a:cs typeface="+mn-cs"/>
              </a:rPr>
              <a:t>Institución líder. </a:t>
            </a:r>
            <a:r>
              <a:rPr lang="es-PA" sz="1200" kern="1200" dirty="0" smtClean="0">
                <a:solidFill>
                  <a:schemeClr val="tx1"/>
                </a:solidFill>
                <a:latin typeface="+mn-lt"/>
                <a:ea typeface="+mn-ea"/>
                <a:cs typeface="+mn-cs"/>
              </a:rPr>
              <a:t>El Mecanismo para el Adelanto de las Mujeres o bien otra institución estratégica que asuma el liderazgo de la iniciativa como por ejemplo el Ministerio de Planificación o la Oficina del Servicio Civil o de la Función Pública. La institución líder del proceso a nivel nacional se apropiará de la iniciativa, liderando la implementación del programa -incluyendo la entrega del reconocimiento- con sus socios claves (entidades públicas como ministerios o programas).</a:t>
            </a:r>
            <a:endParaRPr lang="es-CL" sz="1200" kern="1200" dirty="0" smtClean="0">
              <a:solidFill>
                <a:schemeClr val="tx1"/>
              </a:solidFill>
              <a:latin typeface="+mn-lt"/>
              <a:ea typeface="+mn-ea"/>
              <a:cs typeface="+mn-cs"/>
            </a:endParaRPr>
          </a:p>
          <a:p>
            <a:r>
              <a:rPr lang="es-PA" sz="1200" kern="1200" dirty="0" smtClean="0">
                <a:solidFill>
                  <a:schemeClr val="tx1"/>
                </a:solidFill>
                <a:latin typeface="+mn-lt"/>
                <a:ea typeface="+mn-ea"/>
                <a:cs typeface="+mn-cs"/>
              </a:rPr>
              <a:t> </a:t>
            </a:r>
            <a:endParaRPr lang="es-CL" sz="1200" kern="1200" dirty="0" smtClean="0">
              <a:solidFill>
                <a:schemeClr val="tx1"/>
              </a:solidFill>
              <a:latin typeface="+mn-lt"/>
              <a:ea typeface="+mn-ea"/>
              <a:cs typeface="+mn-cs"/>
            </a:endParaRPr>
          </a:p>
          <a:p>
            <a:pPr lvl="0"/>
            <a:r>
              <a:rPr lang="es-CO" sz="1200" b="1" kern="1200" dirty="0" smtClean="0">
                <a:solidFill>
                  <a:schemeClr val="tx1"/>
                </a:solidFill>
                <a:latin typeface="+mn-lt"/>
                <a:ea typeface="+mn-ea"/>
                <a:cs typeface="+mn-cs"/>
              </a:rPr>
              <a:t>Institución implementadora</a:t>
            </a:r>
            <a:r>
              <a:rPr lang="es-CO" sz="1200" kern="1200" dirty="0" smtClean="0">
                <a:solidFill>
                  <a:schemeClr val="tx1"/>
                </a:solidFill>
                <a:latin typeface="+mn-lt"/>
                <a:ea typeface="+mn-ea"/>
                <a:cs typeface="+mn-cs"/>
              </a:rPr>
              <a:t>. La institución, que decida de manera voluntaria, implementar el Sello de Igualdad de Género en el Sector Público como parte de su política institucional. Puede tratarse de instituciones de todos los niveles y ámbitos del territorio.</a:t>
            </a:r>
            <a:endParaRPr lang="es-CL" sz="1200" kern="1200" dirty="0" smtClean="0">
              <a:solidFill>
                <a:schemeClr val="tx1"/>
              </a:solidFill>
              <a:latin typeface="+mn-lt"/>
              <a:ea typeface="+mn-ea"/>
              <a:cs typeface="+mn-cs"/>
            </a:endParaRPr>
          </a:p>
          <a:p>
            <a:r>
              <a:rPr lang="es-PA" sz="1200" kern="1200" dirty="0" smtClean="0">
                <a:solidFill>
                  <a:schemeClr val="tx1"/>
                </a:solidFill>
                <a:latin typeface="+mn-lt"/>
                <a:ea typeface="+mn-ea"/>
                <a:cs typeface="+mn-cs"/>
              </a:rPr>
              <a:t> </a:t>
            </a:r>
            <a:endParaRPr lang="es-CL" sz="1200" kern="1200" dirty="0" smtClean="0">
              <a:solidFill>
                <a:schemeClr val="tx1"/>
              </a:solidFill>
              <a:latin typeface="+mn-lt"/>
              <a:ea typeface="+mn-ea"/>
              <a:cs typeface="+mn-cs"/>
            </a:endParaRPr>
          </a:p>
          <a:p>
            <a:pPr lvl="0"/>
            <a:r>
              <a:rPr lang="es-CO" sz="1200" b="1" kern="1200" dirty="0" smtClean="0">
                <a:solidFill>
                  <a:schemeClr val="tx1"/>
                </a:solidFill>
                <a:latin typeface="+mn-lt"/>
                <a:ea typeface="+mn-ea"/>
                <a:cs typeface="+mn-cs"/>
              </a:rPr>
              <a:t>Programa de Naciones Unidas para el Desarrollo. </a:t>
            </a:r>
            <a:r>
              <a:rPr lang="es-CO" sz="1200" kern="1200" dirty="0" smtClean="0">
                <a:solidFill>
                  <a:schemeClr val="tx1"/>
                </a:solidFill>
                <a:latin typeface="+mn-lt"/>
                <a:ea typeface="+mn-ea"/>
                <a:cs typeface="+mn-cs"/>
              </a:rPr>
              <a:t>PNUD apoyará y dará acompañamiento técnico a las instituciones públicas que muestren interés en participar en el proceso de implementación del Sello de Igualdad de Género en el Sector Público y a la institución líder, con herramientas (diagnóstico, plan de acción, evaluación), una amplia red de especialistas en todas las áreas centrales del desarrollo, en los procesos para el diálogo político, y en el desarrollo de capacidades mediante reuniones y talleres de aprendizaje e intercambio de experiencias en materia de igualdad de género. Su participación será en todas las etapas del proceso de implementación incluida la entrega del reconocimiento. </a:t>
            </a:r>
            <a:endParaRPr lang="es-CL" sz="1200" kern="1200" dirty="0" smtClean="0">
              <a:solidFill>
                <a:schemeClr val="tx1"/>
              </a:solidFill>
              <a:latin typeface="+mn-lt"/>
              <a:ea typeface="+mn-ea"/>
              <a:cs typeface="+mn-cs"/>
            </a:endParaRPr>
          </a:p>
          <a:p>
            <a:endParaRPr lang="es-CL" dirty="0"/>
          </a:p>
        </p:txBody>
      </p:sp>
      <p:sp>
        <p:nvSpPr>
          <p:cNvPr id="4" name="3 Marcador de número de diapositiva"/>
          <p:cNvSpPr>
            <a:spLocks noGrp="1"/>
          </p:cNvSpPr>
          <p:nvPr>
            <p:ph type="sldNum" sz="quarter" idx="10"/>
          </p:nvPr>
        </p:nvSpPr>
        <p:spPr/>
        <p:txBody>
          <a:bodyPr/>
          <a:lstStyle/>
          <a:p>
            <a:fld id="{25AE8607-9E54-437D-8A23-D9822C4C6095}" type="slidenum">
              <a:rPr lang="es-CL" smtClean="0"/>
              <a:pPr/>
              <a:t>17</a:t>
            </a:fld>
            <a:endParaRPr lang="es-CL"/>
          </a:p>
        </p:txBody>
      </p:sp>
    </p:spTree>
    <p:extLst>
      <p:ext uri="{BB962C8B-B14F-4D97-AF65-F5344CB8AC3E}">
        <p14:creationId xmlns="" xmlns:p14="http://schemas.microsoft.com/office/powerpoint/2010/main" val="18778038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L"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40CCA8F-5BFC-48DF-A03C-CA15A8361438}" type="slidenum">
              <a:rPr lang="es-ES" smtClean="0"/>
              <a:pPr/>
              <a:t>18</a:t>
            </a:fld>
            <a:endParaRPr lang="es-ES" dirty="0"/>
          </a:p>
        </p:txBody>
      </p:sp>
    </p:spTree>
    <p:extLst>
      <p:ext uri="{BB962C8B-B14F-4D97-AF65-F5344CB8AC3E}">
        <p14:creationId xmlns="" xmlns:p14="http://schemas.microsoft.com/office/powerpoint/2010/main" val="31742081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L" sz="1200" kern="1200" dirty="0" smtClean="0">
                <a:solidFill>
                  <a:schemeClr val="tx1"/>
                </a:solidFill>
                <a:latin typeface="+mn-lt"/>
                <a:ea typeface="+mn-ea"/>
                <a:cs typeface="+mn-cs"/>
              </a:rPr>
              <a:t>El proceso de implementación del </a:t>
            </a:r>
            <a:r>
              <a:rPr lang="es-CO" sz="1200" kern="1200" dirty="0" smtClean="0">
                <a:solidFill>
                  <a:schemeClr val="tx1"/>
                </a:solidFill>
                <a:latin typeface="+mn-lt"/>
                <a:ea typeface="+mn-ea"/>
                <a:cs typeface="+mn-cs"/>
              </a:rPr>
              <a:t>Sello de Igualdad de Género en el Sector Público </a:t>
            </a:r>
            <a:r>
              <a:rPr lang="es-CL" sz="1200" kern="1200" dirty="0" smtClean="0">
                <a:solidFill>
                  <a:schemeClr val="tx1"/>
                </a:solidFill>
                <a:latin typeface="+mn-lt"/>
                <a:ea typeface="+mn-ea"/>
                <a:cs typeface="+mn-cs"/>
              </a:rPr>
              <a:t>implica las siguientes seis etapas:</a:t>
            </a:r>
          </a:p>
          <a:p>
            <a:r>
              <a:rPr lang="es-CL" sz="1200" kern="1200" dirty="0" smtClean="0">
                <a:solidFill>
                  <a:schemeClr val="tx1"/>
                </a:solidFill>
                <a:latin typeface="+mn-lt"/>
                <a:ea typeface="+mn-ea"/>
                <a:cs typeface="+mn-cs"/>
              </a:rPr>
              <a:t> </a:t>
            </a:r>
          </a:p>
          <a:p>
            <a:r>
              <a:rPr lang="es-PA" sz="1200" kern="1200" dirty="0" smtClean="0">
                <a:solidFill>
                  <a:schemeClr val="tx1"/>
                </a:solidFill>
                <a:latin typeface="+mn-lt"/>
                <a:ea typeface="+mn-ea"/>
                <a:cs typeface="+mn-cs"/>
              </a:rPr>
              <a:t>1. Establecer arreglos institucionales para poner en marcha el proceso (2 meses)</a:t>
            </a:r>
            <a:endParaRPr lang="es-CL" sz="1200" kern="1200" dirty="0" smtClean="0">
              <a:solidFill>
                <a:schemeClr val="tx1"/>
              </a:solidFill>
              <a:latin typeface="+mn-lt"/>
              <a:ea typeface="+mn-ea"/>
              <a:cs typeface="+mn-cs"/>
            </a:endParaRPr>
          </a:p>
          <a:p>
            <a:r>
              <a:rPr lang="es-PA" sz="1200" kern="1200" dirty="0" smtClean="0">
                <a:solidFill>
                  <a:schemeClr val="tx1"/>
                </a:solidFill>
                <a:latin typeface="+mn-lt"/>
                <a:ea typeface="+mn-ea"/>
                <a:cs typeface="+mn-cs"/>
              </a:rPr>
              <a:t>2. Efectuar auto diagnóstico para identificar brechas de género en el trabajo institucional (2 meses)</a:t>
            </a:r>
            <a:endParaRPr lang="es-CL" sz="1200" kern="1200" dirty="0" smtClean="0">
              <a:solidFill>
                <a:schemeClr val="tx1"/>
              </a:solidFill>
              <a:latin typeface="+mn-lt"/>
              <a:ea typeface="+mn-ea"/>
              <a:cs typeface="+mn-cs"/>
            </a:endParaRPr>
          </a:p>
          <a:p>
            <a:r>
              <a:rPr lang="es-PA" sz="1200" kern="1200" dirty="0" smtClean="0">
                <a:solidFill>
                  <a:schemeClr val="tx1"/>
                </a:solidFill>
                <a:latin typeface="+mn-lt"/>
                <a:ea typeface="+mn-ea"/>
                <a:cs typeface="+mn-cs"/>
              </a:rPr>
              <a:t>3. Elaborar un Plan de Acción para la Mejora (2 meses)</a:t>
            </a:r>
            <a:endParaRPr lang="es-CL" sz="1200" kern="1200" dirty="0" smtClean="0">
              <a:solidFill>
                <a:schemeClr val="tx1"/>
              </a:solidFill>
              <a:latin typeface="+mn-lt"/>
              <a:ea typeface="+mn-ea"/>
              <a:cs typeface="+mn-cs"/>
            </a:endParaRPr>
          </a:p>
          <a:p>
            <a:r>
              <a:rPr lang="es-PA" sz="1200" kern="1200" dirty="0" smtClean="0">
                <a:solidFill>
                  <a:schemeClr val="tx1"/>
                </a:solidFill>
                <a:latin typeface="+mn-lt"/>
                <a:ea typeface="+mn-ea"/>
                <a:cs typeface="+mn-cs"/>
              </a:rPr>
              <a:t> 4. Implementar el Plan de Acción (12 meses)</a:t>
            </a:r>
            <a:endParaRPr lang="es-CL" sz="1200" kern="1200" dirty="0" smtClean="0">
              <a:solidFill>
                <a:schemeClr val="tx1"/>
              </a:solidFill>
              <a:latin typeface="+mn-lt"/>
              <a:ea typeface="+mn-ea"/>
              <a:cs typeface="+mn-cs"/>
            </a:endParaRPr>
          </a:p>
          <a:p>
            <a:r>
              <a:rPr lang="es-CL" sz="1200" kern="1200" dirty="0" smtClean="0">
                <a:solidFill>
                  <a:schemeClr val="tx1"/>
                </a:solidFill>
                <a:latin typeface="+mn-lt"/>
                <a:ea typeface="+mn-ea"/>
                <a:cs typeface="+mn-cs"/>
              </a:rPr>
              <a:t>5. Evaluación/auditoría  final realizada por expertas/os externas/os (3 meses)</a:t>
            </a:r>
          </a:p>
          <a:p>
            <a:r>
              <a:rPr lang="es-CL" sz="1200" kern="1200" dirty="0" smtClean="0">
                <a:solidFill>
                  <a:schemeClr val="tx1"/>
                </a:solidFill>
                <a:latin typeface="+mn-lt"/>
                <a:ea typeface="+mn-ea"/>
                <a:cs typeface="+mn-cs"/>
              </a:rPr>
              <a:t>6. Certificación (3 meses)</a:t>
            </a:r>
          </a:p>
          <a:p>
            <a:r>
              <a:rPr lang="es-CL" sz="1200" kern="1200" dirty="0" smtClean="0">
                <a:solidFill>
                  <a:schemeClr val="tx1"/>
                </a:solidFill>
                <a:latin typeface="+mn-lt"/>
                <a:ea typeface="+mn-ea"/>
                <a:cs typeface="+mn-cs"/>
              </a:rPr>
              <a:t> </a:t>
            </a:r>
          </a:p>
          <a:p>
            <a:r>
              <a:rPr lang="es-CL" sz="1200" kern="1200" dirty="0" smtClean="0">
                <a:solidFill>
                  <a:schemeClr val="tx1"/>
                </a:solidFill>
                <a:latin typeface="+mn-lt"/>
                <a:ea typeface="+mn-ea"/>
                <a:cs typeface="+mn-cs"/>
              </a:rPr>
              <a:t>Las instituciones interesadas en participar deberían completar todas las etapas en un período de tiempo aproximado de 24 meses.</a:t>
            </a:r>
            <a:endParaRPr lang="es-CL"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40CCA8F-5BFC-48DF-A03C-CA15A8361438}" type="slidenum">
              <a:rPr lang="es-ES" smtClean="0"/>
              <a:pPr/>
              <a:t>19</a:t>
            </a:fld>
            <a:endParaRPr lang="es-ES" dirty="0"/>
          </a:p>
        </p:txBody>
      </p:sp>
    </p:spTree>
    <p:extLst>
      <p:ext uri="{BB962C8B-B14F-4D97-AF65-F5344CB8AC3E}">
        <p14:creationId xmlns="" xmlns:p14="http://schemas.microsoft.com/office/powerpoint/2010/main" val="31742081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L" sz="1200" kern="1200" dirty="0" smtClean="0">
                <a:solidFill>
                  <a:schemeClr val="tx1"/>
                </a:solidFill>
                <a:latin typeface="+mn-lt"/>
                <a:ea typeface="+mn-ea"/>
                <a:cs typeface="+mn-cs"/>
              </a:rPr>
              <a:t>El proceso de implementación del </a:t>
            </a:r>
            <a:r>
              <a:rPr lang="es-CO" sz="1200" kern="1200" dirty="0" smtClean="0">
                <a:solidFill>
                  <a:schemeClr val="tx1"/>
                </a:solidFill>
                <a:latin typeface="+mn-lt"/>
                <a:ea typeface="+mn-ea"/>
                <a:cs typeface="+mn-cs"/>
              </a:rPr>
              <a:t>Sello de Igualdad de Género en el Sector Público </a:t>
            </a:r>
            <a:r>
              <a:rPr lang="es-CL" sz="1200" kern="1200" dirty="0" smtClean="0">
                <a:solidFill>
                  <a:schemeClr val="tx1"/>
                </a:solidFill>
                <a:latin typeface="+mn-lt"/>
                <a:ea typeface="+mn-ea"/>
                <a:cs typeface="+mn-cs"/>
              </a:rPr>
              <a:t>implica las siguientes seis etapas:</a:t>
            </a:r>
          </a:p>
          <a:p>
            <a:r>
              <a:rPr lang="es-CL" sz="1200" kern="1200" dirty="0" smtClean="0">
                <a:solidFill>
                  <a:schemeClr val="tx1"/>
                </a:solidFill>
                <a:latin typeface="+mn-lt"/>
                <a:ea typeface="+mn-ea"/>
                <a:cs typeface="+mn-cs"/>
              </a:rPr>
              <a:t> </a:t>
            </a:r>
          </a:p>
          <a:p>
            <a:r>
              <a:rPr lang="es-PA" sz="1200" kern="1200" dirty="0" smtClean="0">
                <a:solidFill>
                  <a:schemeClr val="tx1"/>
                </a:solidFill>
                <a:latin typeface="+mn-lt"/>
                <a:ea typeface="+mn-ea"/>
                <a:cs typeface="+mn-cs"/>
              </a:rPr>
              <a:t>1. Establecer arreglos institucionales para poner en marcha el proceso (2 meses)</a:t>
            </a:r>
            <a:endParaRPr lang="es-CL" sz="1200" kern="1200" dirty="0" smtClean="0">
              <a:solidFill>
                <a:schemeClr val="tx1"/>
              </a:solidFill>
              <a:latin typeface="+mn-lt"/>
              <a:ea typeface="+mn-ea"/>
              <a:cs typeface="+mn-cs"/>
            </a:endParaRPr>
          </a:p>
          <a:p>
            <a:r>
              <a:rPr lang="es-PA" sz="1200" kern="1200" dirty="0" smtClean="0">
                <a:solidFill>
                  <a:schemeClr val="tx1"/>
                </a:solidFill>
                <a:latin typeface="+mn-lt"/>
                <a:ea typeface="+mn-ea"/>
                <a:cs typeface="+mn-cs"/>
              </a:rPr>
              <a:t>2. Efectuar auto diagnóstico para identificar brechas de género en el trabajo institucional (2 meses)</a:t>
            </a:r>
            <a:endParaRPr lang="es-CL" sz="1200" kern="1200" dirty="0" smtClean="0">
              <a:solidFill>
                <a:schemeClr val="tx1"/>
              </a:solidFill>
              <a:latin typeface="+mn-lt"/>
              <a:ea typeface="+mn-ea"/>
              <a:cs typeface="+mn-cs"/>
            </a:endParaRPr>
          </a:p>
          <a:p>
            <a:r>
              <a:rPr lang="es-PA" sz="1200" kern="1200" dirty="0" smtClean="0">
                <a:solidFill>
                  <a:schemeClr val="tx1"/>
                </a:solidFill>
                <a:latin typeface="+mn-lt"/>
                <a:ea typeface="+mn-ea"/>
                <a:cs typeface="+mn-cs"/>
              </a:rPr>
              <a:t>3. Elaborar un Plan de Acción para la Mejora (2 meses)</a:t>
            </a:r>
            <a:endParaRPr lang="es-CL" sz="1200" kern="1200" dirty="0" smtClean="0">
              <a:solidFill>
                <a:schemeClr val="tx1"/>
              </a:solidFill>
              <a:latin typeface="+mn-lt"/>
              <a:ea typeface="+mn-ea"/>
              <a:cs typeface="+mn-cs"/>
            </a:endParaRPr>
          </a:p>
          <a:p>
            <a:r>
              <a:rPr lang="es-PA" sz="1200" kern="1200" dirty="0" smtClean="0">
                <a:solidFill>
                  <a:schemeClr val="tx1"/>
                </a:solidFill>
                <a:latin typeface="+mn-lt"/>
                <a:ea typeface="+mn-ea"/>
                <a:cs typeface="+mn-cs"/>
              </a:rPr>
              <a:t> 4. Implementar el Plan de Acción (12 meses)</a:t>
            </a:r>
            <a:endParaRPr lang="es-CL" sz="1200" kern="1200" dirty="0" smtClean="0">
              <a:solidFill>
                <a:schemeClr val="tx1"/>
              </a:solidFill>
              <a:latin typeface="+mn-lt"/>
              <a:ea typeface="+mn-ea"/>
              <a:cs typeface="+mn-cs"/>
            </a:endParaRPr>
          </a:p>
          <a:p>
            <a:r>
              <a:rPr lang="es-CL" sz="1200" kern="1200" dirty="0" smtClean="0">
                <a:solidFill>
                  <a:schemeClr val="tx1"/>
                </a:solidFill>
                <a:latin typeface="+mn-lt"/>
                <a:ea typeface="+mn-ea"/>
                <a:cs typeface="+mn-cs"/>
              </a:rPr>
              <a:t>5. Evaluación/auditoría  final realizada por expertas/os externas/os (3 meses)</a:t>
            </a:r>
          </a:p>
          <a:p>
            <a:r>
              <a:rPr lang="es-CL" sz="1200" kern="1200" dirty="0" smtClean="0">
                <a:solidFill>
                  <a:schemeClr val="tx1"/>
                </a:solidFill>
                <a:latin typeface="+mn-lt"/>
                <a:ea typeface="+mn-ea"/>
                <a:cs typeface="+mn-cs"/>
              </a:rPr>
              <a:t>6. Certificación (3 meses)</a:t>
            </a:r>
          </a:p>
          <a:p>
            <a:r>
              <a:rPr lang="es-CL" sz="1200" kern="1200" dirty="0" smtClean="0">
                <a:solidFill>
                  <a:schemeClr val="tx1"/>
                </a:solidFill>
                <a:latin typeface="+mn-lt"/>
                <a:ea typeface="+mn-ea"/>
                <a:cs typeface="+mn-cs"/>
              </a:rPr>
              <a:t> </a:t>
            </a:r>
          </a:p>
          <a:p>
            <a:r>
              <a:rPr lang="es-CL" sz="1200" kern="1200" dirty="0" smtClean="0">
                <a:solidFill>
                  <a:schemeClr val="tx1"/>
                </a:solidFill>
                <a:latin typeface="+mn-lt"/>
                <a:ea typeface="+mn-ea"/>
                <a:cs typeface="+mn-cs"/>
              </a:rPr>
              <a:t>Las instituciones interesadas en participar deberían completar todas las etapas en un período de tiempo aproximado de 24 meses.</a:t>
            </a:r>
            <a:endParaRPr lang="es-CL"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40CCA8F-5BFC-48DF-A03C-CA15A8361438}" type="slidenum">
              <a:rPr lang="es-ES" smtClean="0"/>
              <a:pPr/>
              <a:t>20</a:t>
            </a:fld>
            <a:endParaRPr lang="es-ES" dirty="0"/>
          </a:p>
        </p:txBody>
      </p:sp>
    </p:spTree>
    <p:extLst>
      <p:ext uri="{BB962C8B-B14F-4D97-AF65-F5344CB8AC3E}">
        <p14:creationId xmlns="" xmlns:p14="http://schemas.microsoft.com/office/powerpoint/2010/main" val="31742081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L" sz="1200" kern="1200" dirty="0" smtClean="0">
                <a:solidFill>
                  <a:schemeClr val="tx1"/>
                </a:solidFill>
                <a:latin typeface="+mn-lt"/>
                <a:ea typeface="+mn-ea"/>
                <a:cs typeface="+mn-cs"/>
              </a:rPr>
              <a:t>El proceso de implementación del </a:t>
            </a:r>
            <a:r>
              <a:rPr lang="es-CO" sz="1200" kern="1200" dirty="0" smtClean="0">
                <a:solidFill>
                  <a:schemeClr val="tx1"/>
                </a:solidFill>
                <a:latin typeface="+mn-lt"/>
                <a:ea typeface="+mn-ea"/>
                <a:cs typeface="+mn-cs"/>
              </a:rPr>
              <a:t>Sello de Igualdad de Género en el Sector Público </a:t>
            </a:r>
            <a:r>
              <a:rPr lang="es-CL" sz="1200" kern="1200" dirty="0" smtClean="0">
                <a:solidFill>
                  <a:schemeClr val="tx1"/>
                </a:solidFill>
                <a:latin typeface="+mn-lt"/>
                <a:ea typeface="+mn-ea"/>
                <a:cs typeface="+mn-cs"/>
              </a:rPr>
              <a:t>implica las siguientes seis etapas:</a:t>
            </a:r>
          </a:p>
          <a:p>
            <a:r>
              <a:rPr lang="es-CL" sz="1200" kern="1200" dirty="0" smtClean="0">
                <a:solidFill>
                  <a:schemeClr val="tx1"/>
                </a:solidFill>
                <a:latin typeface="+mn-lt"/>
                <a:ea typeface="+mn-ea"/>
                <a:cs typeface="+mn-cs"/>
              </a:rPr>
              <a:t> </a:t>
            </a:r>
          </a:p>
          <a:p>
            <a:r>
              <a:rPr lang="es-PA" sz="1200" kern="1200" dirty="0" smtClean="0">
                <a:solidFill>
                  <a:schemeClr val="tx1"/>
                </a:solidFill>
                <a:latin typeface="+mn-lt"/>
                <a:ea typeface="+mn-ea"/>
                <a:cs typeface="+mn-cs"/>
              </a:rPr>
              <a:t>1. Establecer arreglos institucionales para poner en marcha el proceso (2 meses)</a:t>
            </a:r>
            <a:endParaRPr lang="es-CL" sz="1200" kern="1200" dirty="0" smtClean="0">
              <a:solidFill>
                <a:schemeClr val="tx1"/>
              </a:solidFill>
              <a:latin typeface="+mn-lt"/>
              <a:ea typeface="+mn-ea"/>
              <a:cs typeface="+mn-cs"/>
            </a:endParaRPr>
          </a:p>
          <a:p>
            <a:r>
              <a:rPr lang="es-PA" sz="1200" kern="1200" dirty="0" smtClean="0">
                <a:solidFill>
                  <a:schemeClr val="tx1"/>
                </a:solidFill>
                <a:latin typeface="+mn-lt"/>
                <a:ea typeface="+mn-ea"/>
                <a:cs typeface="+mn-cs"/>
              </a:rPr>
              <a:t>2. Efectuar auto diagnóstico para identificar brechas de género en el trabajo institucional (2 meses)</a:t>
            </a:r>
            <a:endParaRPr lang="es-CL" sz="1200" kern="1200" dirty="0" smtClean="0">
              <a:solidFill>
                <a:schemeClr val="tx1"/>
              </a:solidFill>
              <a:latin typeface="+mn-lt"/>
              <a:ea typeface="+mn-ea"/>
              <a:cs typeface="+mn-cs"/>
            </a:endParaRPr>
          </a:p>
          <a:p>
            <a:r>
              <a:rPr lang="es-PA" sz="1200" kern="1200" dirty="0" smtClean="0">
                <a:solidFill>
                  <a:schemeClr val="tx1"/>
                </a:solidFill>
                <a:latin typeface="+mn-lt"/>
                <a:ea typeface="+mn-ea"/>
                <a:cs typeface="+mn-cs"/>
              </a:rPr>
              <a:t>3. Elaborar un Plan de Acción para la Mejora (2 meses)</a:t>
            </a:r>
            <a:endParaRPr lang="es-CL" sz="1200" kern="1200" dirty="0" smtClean="0">
              <a:solidFill>
                <a:schemeClr val="tx1"/>
              </a:solidFill>
              <a:latin typeface="+mn-lt"/>
              <a:ea typeface="+mn-ea"/>
              <a:cs typeface="+mn-cs"/>
            </a:endParaRPr>
          </a:p>
          <a:p>
            <a:r>
              <a:rPr lang="es-PA" sz="1200" kern="1200" dirty="0" smtClean="0">
                <a:solidFill>
                  <a:schemeClr val="tx1"/>
                </a:solidFill>
                <a:latin typeface="+mn-lt"/>
                <a:ea typeface="+mn-ea"/>
                <a:cs typeface="+mn-cs"/>
              </a:rPr>
              <a:t> 4. Implementar el Plan de Acción (12 meses)</a:t>
            </a:r>
            <a:endParaRPr lang="es-CL" sz="1200" kern="1200" dirty="0" smtClean="0">
              <a:solidFill>
                <a:schemeClr val="tx1"/>
              </a:solidFill>
              <a:latin typeface="+mn-lt"/>
              <a:ea typeface="+mn-ea"/>
              <a:cs typeface="+mn-cs"/>
            </a:endParaRPr>
          </a:p>
          <a:p>
            <a:r>
              <a:rPr lang="es-CL" sz="1200" kern="1200" dirty="0" smtClean="0">
                <a:solidFill>
                  <a:schemeClr val="tx1"/>
                </a:solidFill>
                <a:latin typeface="+mn-lt"/>
                <a:ea typeface="+mn-ea"/>
                <a:cs typeface="+mn-cs"/>
              </a:rPr>
              <a:t>5. Evaluación/auditoría  final realizada por expertas/os externas/os (3 meses)</a:t>
            </a:r>
          </a:p>
          <a:p>
            <a:r>
              <a:rPr lang="es-CL" sz="1200" kern="1200" dirty="0" smtClean="0">
                <a:solidFill>
                  <a:schemeClr val="tx1"/>
                </a:solidFill>
                <a:latin typeface="+mn-lt"/>
                <a:ea typeface="+mn-ea"/>
                <a:cs typeface="+mn-cs"/>
              </a:rPr>
              <a:t>6. Certificación (3 meses)</a:t>
            </a:r>
          </a:p>
          <a:p>
            <a:r>
              <a:rPr lang="es-CL" sz="1200" kern="1200" dirty="0" smtClean="0">
                <a:solidFill>
                  <a:schemeClr val="tx1"/>
                </a:solidFill>
                <a:latin typeface="+mn-lt"/>
                <a:ea typeface="+mn-ea"/>
                <a:cs typeface="+mn-cs"/>
              </a:rPr>
              <a:t> </a:t>
            </a:r>
          </a:p>
          <a:p>
            <a:r>
              <a:rPr lang="es-CL" sz="1200" kern="1200" dirty="0" smtClean="0">
                <a:solidFill>
                  <a:schemeClr val="tx1"/>
                </a:solidFill>
                <a:latin typeface="+mn-lt"/>
                <a:ea typeface="+mn-ea"/>
                <a:cs typeface="+mn-cs"/>
              </a:rPr>
              <a:t>Las instituciones interesadas en participar deberían completar todas las etapas en un período de tiempo aproximado de 24 meses.</a:t>
            </a:r>
            <a:endParaRPr lang="es-CL"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40CCA8F-5BFC-48DF-A03C-CA15A8361438}" type="slidenum">
              <a:rPr lang="es-ES" smtClean="0"/>
              <a:pPr/>
              <a:t>21</a:t>
            </a:fld>
            <a:endParaRPr lang="es-ES" dirty="0"/>
          </a:p>
        </p:txBody>
      </p:sp>
    </p:spTree>
    <p:extLst>
      <p:ext uri="{BB962C8B-B14F-4D97-AF65-F5344CB8AC3E}">
        <p14:creationId xmlns="" xmlns:p14="http://schemas.microsoft.com/office/powerpoint/2010/main" val="31742081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L" sz="1200" kern="1200" dirty="0" smtClean="0">
                <a:solidFill>
                  <a:schemeClr val="tx1"/>
                </a:solidFill>
                <a:latin typeface="+mn-lt"/>
                <a:ea typeface="+mn-ea"/>
                <a:cs typeface="+mn-cs"/>
              </a:rPr>
              <a:t>El proceso de implementación del </a:t>
            </a:r>
            <a:r>
              <a:rPr lang="es-CO" sz="1200" kern="1200" dirty="0" smtClean="0">
                <a:solidFill>
                  <a:schemeClr val="tx1"/>
                </a:solidFill>
                <a:latin typeface="+mn-lt"/>
                <a:ea typeface="+mn-ea"/>
                <a:cs typeface="+mn-cs"/>
              </a:rPr>
              <a:t>Sello de Igualdad de Género en el Sector Público </a:t>
            </a:r>
            <a:r>
              <a:rPr lang="es-CL" sz="1200" kern="1200" dirty="0" smtClean="0">
                <a:solidFill>
                  <a:schemeClr val="tx1"/>
                </a:solidFill>
                <a:latin typeface="+mn-lt"/>
                <a:ea typeface="+mn-ea"/>
                <a:cs typeface="+mn-cs"/>
              </a:rPr>
              <a:t>implica las siguientes seis etapas:</a:t>
            </a:r>
          </a:p>
          <a:p>
            <a:r>
              <a:rPr lang="es-CL" sz="1200" kern="1200" dirty="0" smtClean="0">
                <a:solidFill>
                  <a:schemeClr val="tx1"/>
                </a:solidFill>
                <a:latin typeface="+mn-lt"/>
                <a:ea typeface="+mn-ea"/>
                <a:cs typeface="+mn-cs"/>
              </a:rPr>
              <a:t> </a:t>
            </a:r>
          </a:p>
          <a:p>
            <a:r>
              <a:rPr lang="es-PA" sz="1200" kern="1200" dirty="0" smtClean="0">
                <a:solidFill>
                  <a:schemeClr val="tx1"/>
                </a:solidFill>
                <a:latin typeface="+mn-lt"/>
                <a:ea typeface="+mn-ea"/>
                <a:cs typeface="+mn-cs"/>
              </a:rPr>
              <a:t>1. Establecer arreglos institucionales para poner en marcha el proceso (2 meses)</a:t>
            </a:r>
            <a:endParaRPr lang="es-CL" sz="1200" kern="1200" dirty="0" smtClean="0">
              <a:solidFill>
                <a:schemeClr val="tx1"/>
              </a:solidFill>
              <a:latin typeface="+mn-lt"/>
              <a:ea typeface="+mn-ea"/>
              <a:cs typeface="+mn-cs"/>
            </a:endParaRPr>
          </a:p>
          <a:p>
            <a:r>
              <a:rPr lang="es-PA" sz="1200" kern="1200" dirty="0" smtClean="0">
                <a:solidFill>
                  <a:schemeClr val="tx1"/>
                </a:solidFill>
                <a:latin typeface="+mn-lt"/>
                <a:ea typeface="+mn-ea"/>
                <a:cs typeface="+mn-cs"/>
              </a:rPr>
              <a:t>2. Efectuar auto diagnóstico para identificar brechas de género en el trabajo institucional (2 meses)</a:t>
            </a:r>
            <a:endParaRPr lang="es-CL" sz="1200" kern="1200" dirty="0" smtClean="0">
              <a:solidFill>
                <a:schemeClr val="tx1"/>
              </a:solidFill>
              <a:latin typeface="+mn-lt"/>
              <a:ea typeface="+mn-ea"/>
              <a:cs typeface="+mn-cs"/>
            </a:endParaRPr>
          </a:p>
          <a:p>
            <a:r>
              <a:rPr lang="es-PA" sz="1200" kern="1200" dirty="0" smtClean="0">
                <a:solidFill>
                  <a:schemeClr val="tx1"/>
                </a:solidFill>
                <a:latin typeface="+mn-lt"/>
                <a:ea typeface="+mn-ea"/>
                <a:cs typeface="+mn-cs"/>
              </a:rPr>
              <a:t>3. Elaborar un Plan de Acción para la Mejora (2 meses)</a:t>
            </a:r>
            <a:endParaRPr lang="es-CL" sz="1200" kern="1200" dirty="0" smtClean="0">
              <a:solidFill>
                <a:schemeClr val="tx1"/>
              </a:solidFill>
              <a:latin typeface="+mn-lt"/>
              <a:ea typeface="+mn-ea"/>
              <a:cs typeface="+mn-cs"/>
            </a:endParaRPr>
          </a:p>
          <a:p>
            <a:r>
              <a:rPr lang="es-PA" sz="1200" kern="1200" dirty="0" smtClean="0">
                <a:solidFill>
                  <a:schemeClr val="tx1"/>
                </a:solidFill>
                <a:latin typeface="+mn-lt"/>
                <a:ea typeface="+mn-ea"/>
                <a:cs typeface="+mn-cs"/>
              </a:rPr>
              <a:t> 4. Implementar el Plan de Acción (12 meses)</a:t>
            </a:r>
            <a:endParaRPr lang="es-CL" sz="1200" kern="1200" dirty="0" smtClean="0">
              <a:solidFill>
                <a:schemeClr val="tx1"/>
              </a:solidFill>
              <a:latin typeface="+mn-lt"/>
              <a:ea typeface="+mn-ea"/>
              <a:cs typeface="+mn-cs"/>
            </a:endParaRPr>
          </a:p>
          <a:p>
            <a:r>
              <a:rPr lang="es-CL" sz="1200" kern="1200" dirty="0" smtClean="0">
                <a:solidFill>
                  <a:schemeClr val="tx1"/>
                </a:solidFill>
                <a:latin typeface="+mn-lt"/>
                <a:ea typeface="+mn-ea"/>
                <a:cs typeface="+mn-cs"/>
              </a:rPr>
              <a:t>5. Evaluación/auditoría  final realizada por expertas/os externas/os (3 meses)</a:t>
            </a:r>
          </a:p>
          <a:p>
            <a:r>
              <a:rPr lang="es-CL" sz="1200" kern="1200" dirty="0" smtClean="0">
                <a:solidFill>
                  <a:schemeClr val="tx1"/>
                </a:solidFill>
                <a:latin typeface="+mn-lt"/>
                <a:ea typeface="+mn-ea"/>
                <a:cs typeface="+mn-cs"/>
              </a:rPr>
              <a:t>6. Certificación (3 meses)</a:t>
            </a:r>
          </a:p>
          <a:p>
            <a:r>
              <a:rPr lang="es-CL" sz="1200" kern="1200" dirty="0" smtClean="0">
                <a:solidFill>
                  <a:schemeClr val="tx1"/>
                </a:solidFill>
                <a:latin typeface="+mn-lt"/>
                <a:ea typeface="+mn-ea"/>
                <a:cs typeface="+mn-cs"/>
              </a:rPr>
              <a:t> </a:t>
            </a:r>
          </a:p>
          <a:p>
            <a:r>
              <a:rPr lang="es-CL" sz="1200" kern="1200" dirty="0" smtClean="0">
                <a:solidFill>
                  <a:schemeClr val="tx1"/>
                </a:solidFill>
                <a:latin typeface="+mn-lt"/>
                <a:ea typeface="+mn-ea"/>
                <a:cs typeface="+mn-cs"/>
              </a:rPr>
              <a:t>Las instituciones interesadas en participar deberían completar todas las etapas en un período de tiempo aproximado de 24 meses.</a:t>
            </a:r>
            <a:endParaRPr lang="es-CL"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40CCA8F-5BFC-48DF-A03C-CA15A8361438}" type="slidenum">
              <a:rPr lang="es-ES" smtClean="0"/>
              <a:pPr/>
              <a:t>22</a:t>
            </a:fld>
            <a:endParaRPr lang="es-ES" dirty="0"/>
          </a:p>
        </p:txBody>
      </p:sp>
    </p:spTree>
    <p:extLst>
      <p:ext uri="{BB962C8B-B14F-4D97-AF65-F5344CB8AC3E}">
        <p14:creationId xmlns="" xmlns:p14="http://schemas.microsoft.com/office/powerpoint/2010/main" val="34612929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L" sz="1200" kern="1200" dirty="0" smtClean="0">
                <a:solidFill>
                  <a:schemeClr val="tx1"/>
                </a:solidFill>
                <a:latin typeface="+mn-lt"/>
                <a:ea typeface="+mn-ea"/>
                <a:cs typeface="+mn-cs"/>
              </a:rPr>
              <a:t>El proceso de implementación del </a:t>
            </a:r>
            <a:r>
              <a:rPr lang="es-CO" sz="1200" kern="1200" dirty="0" smtClean="0">
                <a:solidFill>
                  <a:schemeClr val="tx1"/>
                </a:solidFill>
                <a:latin typeface="+mn-lt"/>
                <a:ea typeface="+mn-ea"/>
                <a:cs typeface="+mn-cs"/>
              </a:rPr>
              <a:t>Sello de Igualdad de Género en el Sector Público </a:t>
            </a:r>
            <a:r>
              <a:rPr lang="es-CL" sz="1200" kern="1200" dirty="0" smtClean="0">
                <a:solidFill>
                  <a:schemeClr val="tx1"/>
                </a:solidFill>
                <a:latin typeface="+mn-lt"/>
                <a:ea typeface="+mn-ea"/>
                <a:cs typeface="+mn-cs"/>
              </a:rPr>
              <a:t>implica las siguientes seis etapas:</a:t>
            </a:r>
          </a:p>
          <a:p>
            <a:r>
              <a:rPr lang="es-CL" sz="1200" kern="1200" dirty="0" smtClean="0">
                <a:solidFill>
                  <a:schemeClr val="tx1"/>
                </a:solidFill>
                <a:latin typeface="+mn-lt"/>
                <a:ea typeface="+mn-ea"/>
                <a:cs typeface="+mn-cs"/>
              </a:rPr>
              <a:t> </a:t>
            </a:r>
          </a:p>
          <a:p>
            <a:r>
              <a:rPr lang="es-PA" sz="1200" kern="1200" dirty="0" smtClean="0">
                <a:solidFill>
                  <a:schemeClr val="tx1"/>
                </a:solidFill>
                <a:latin typeface="+mn-lt"/>
                <a:ea typeface="+mn-ea"/>
                <a:cs typeface="+mn-cs"/>
              </a:rPr>
              <a:t>1. Establecer arreglos institucionales para poner en marcha el proceso (2 meses)</a:t>
            </a:r>
            <a:endParaRPr lang="es-CL" sz="1200" kern="1200" dirty="0" smtClean="0">
              <a:solidFill>
                <a:schemeClr val="tx1"/>
              </a:solidFill>
              <a:latin typeface="+mn-lt"/>
              <a:ea typeface="+mn-ea"/>
              <a:cs typeface="+mn-cs"/>
            </a:endParaRPr>
          </a:p>
          <a:p>
            <a:r>
              <a:rPr lang="es-PA" sz="1200" kern="1200" dirty="0" smtClean="0">
                <a:solidFill>
                  <a:schemeClr val="tx1"/>
                </a:solidFill>
                <a:latin typeface="+mn-lt"/>
                <a:ea typeface="+mn-ea"/>
                <a:cs typeface="+mn-cs"/>
              </a:rPr>
              <a:t>2. Efectuar auto diagnóstico para identificar brechas de género en el trabajo institucional (2 meses)</a:t>
            </a:r>
            <a:endParaRPr lang="es-CL" sz="1200" kern="1200" dirty="0" smtClean="0">
              <a:solidFill>
                <a:schemeClr val="tx1"/>
              </a:solidFill>
              <a:latin typeface="+mn-lt"/>
              <a:ea typeface="+mn-ea"/>
              <a:cs typeface="+mn-cs"/>
            </a:endParaRPr>
          </a:p>
          <a:p>
            <a:r>
              <a:rPr lang="es-PA" sz="1200" kern="1200" dirty="0" smtClean="0">
                <a:solidFill>
                  <a:schemeClr val="tx1"/>
                </a:solidFill>
                <a:latin typeface="+mn-lt"/>
                <a:ea typeface="+mn-ea"/>
                <a:cs typeface="+mn-cs"/>
              </a:rPr>
              <a:t>3. Elaborar un Plan de Acción para la Mejora (2 meses)</a:t>
            </a:r>
            <a:endParaRPr lang="es-CL" sz="1200" kern="1200" dirty="0" smtClean="0">
              <a:solidFill>
                <a:schemeClr val="tx1"/>
              </a:solidFill>
              <a:latin typeface="+mn-lt"/>
              <a:ea typeface="+mn-ea"/>
              <a:cs typeface="+mn-cs"/>
            </a:endParaRPr>
          </a:p>
          <a:p>
            <a:r>
              <a:rPr lang="es-PA" sz="1200" kern="1200" dirty="0" smtClean="0">
                <a:solidFill>
                  <a:schemeClr val="tx1"/>
                </a:solidFill>
                <a:latin typeface="+mn-lt"/>
                <a:ea typeface="+mn-ea"/>
                <a:cs typeface="+mn-cs"/>
              </a:rPr>
              <a:t> 4. Implementar el Plan de Acción (12 meses)</a:t>
            </a:r>
            <a:endParaRPr lang="es-CL" sz="1200" kern="1200" dirty="0" smtClean="0">
              <a:solidFill>
                <a:schemeClr val="tx1"/>
              </a:solidFill>
              <a:latin typeface="+mn-lt"/>
              <a:ea typeface="+mn-ea"/>
              <a:cs typeface="+mn-cs"/>
            </a:endParaRPr>
          </a:p>
          <a:p>
            <a:r>
              <a:rPr lang="es-CL" sz="1200" kern="1200" dirty="0" smtClean="0">
                <a:solidFill>
                  <a:schemeClr val="tx1"/>
                </a:solidFill>
                <a:latin typeface="+mn-lt"/>
                <a:ea typeface="+mn-ea"/>
                <a:cs typeface="+mn-cs"/>
              </a:rPr>
              <a:t>5. Evaluación/auditoría  final realizada por expertas/os externas/os (3 meses)</a:t>
            </a:r>
          </a:p>
          <a:p>
            <a:r>
              <a:rPr lang="es-CL" sz="1200" kern="1200" dirty="0" smtClean="0">
                <a:solidFill>
                  <a:schemeClr val="tx1"/>
                </a:solidFill>
                <a:latin typeface="+mn-lt"/>
                <a:ea typeface="+mn-ea"/>
                <a:cs typeface="+mn-cs"/>
              </a:rPr>
              <a:t>6. Certificación (3 meses)</a:t>
            </a:r>
          </a:p>
          <a:p>
            <a:r>
              <a:rPr lang="es-CL" sz="1200" kern="1200" dirty="0" smtClean="0">
                <a:solidFill>
                  <a:schemeClr val="tx1"/>
                </a:solidFill>
                <a:latin typeface="+mn-lt"/>
                <a:ea typeface="+mn-ea"/>
                <a:cs typeface="+mn-cs"/>
              </a:rPr>
              <a:t> </a:t>
            </a:r>
          </a:p>
          <a:p>
            <a:r>
              <a:rPr lang="es-CL" sz="1200" kern="1200" dirty="0" smtClean="0">
                <a:solidFill>
                  <a:schemeClr val="tx1"/>
                </a:solidFill>
                <a:latin typeface="+mn-lt"/>
                <a:ea typeface="+mn-ea"/>
                <a:cs typeface="+mn-cs"/>
              </a:rPr>
              <a:t>Las instituciones interesadas en participar deberían completar todas las etapas en un período de tiempo aproximado de 24 meses.</a:t>
            </a:r>
            <a:endParaRPr lang="es-CL"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40CCA8F-5BFC-48DF-A03C-CA15A8361438}" type="slidenum">
              <a:rPr lang="es-ES" smtClean="0"/>
              <a:pPr/>
              <a:t>23</a:t>
            </a:fld>
            <a:endParaRPr lang="es-ES" dirty="0"/>
          </a:p>
        </p:txBody>
      </p:sp>
    </p:spTree>
    <p:extLst>
      <p:ext uri="{BB962C8B-B14F-4D97-AF65-F5344CB8AC3E}">
        <p14:creationId xmlns="" xmlns:p14="http://schemas.microsoft.com/office/powerpoint/2010/main" val="3174208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CL" sz="1200" b="1" kern="1200" dirty="0" smtClean="0">
                <a:solidFill>
                  <a:schemeClr val="tx1"/>
                </a:solidFill>
                <a:latin typeface="+mn-lt"/>
                <a:ea typeface="+mn-ea"/>
                <a:cs typeface="+mn-cs"/>
              </a:rPr>
              <a:t>1. Planificación, monitoreo y evaluación</a:t>
            </a:r>
            <a:r>
              <a:rPr lang="es-CL" sz="1200" kern="1200" dirty="0" smtClean="0">
                <a:solidFill>
                  <a:schemeClr val="tx1"/>
                </a:solidFill>
                <a:latin typeface="+mn-lt"/>
                <a:ea typeface="+mn-ea"/>
                <a:cs typeface="+mn-cs"/>
              </a:rPr>
              <a:t>: Misión, planificación estratégica, recursos, sistemas de información desagregados y vínculos con la Agenda 2030.</a:t>
            </a:r>
          </a:p>
          <a:p>
            <a:r>
              <a:rPr lang="es-CL" sz="1200" b="1" kern="1200" dirty="0" smtClean="0">
                <a:solidFill>
                  <a:schemeClr val="tx1"/>
                </a:solidFill>
                <a:latin typeface="+mn-lt"/>
                <a:ea typeface="+mn-ea"/>
                <a:cs typeface="+mn-cs"/>
              </a:rPr>
              <a:t>2. Gestión institucional:</a:t>
            </a:r>
            <a:r>
              <a:rPr lang="es-CL" sz="1200" kern="1200" dirty="0" smtClean="0">
                <a:solidFill>
                  <a:schemeClr val="tx1"/>
                </a:solidFill>
                <a:latin typeface="+mn-lt"/>
                <a:ea typeface="+mn-ea"/>
                <a:cs typeface="+mn-cs"/>
              </a:rPr>
              <a:t> estructuras organizacionales y mecanismos de coordinación horizontal y vertical, comunicaciones internas y gestión del conocimiento.</a:t>
            </a:r>
          </a:p>
          <a:p>
            <a:r>
              <a:rPr lang="es-CL" sz="1200" b="1" kern="1200" dirty="0" smtClean="0">
                <a:solidFill>
                  <a:schemeClr val="tx1"/>
                </a:solidFill>
                <a:latin typeface="+mn-lt"/>
                <a:ea typeface="+mn-ea"/>
                <a:cs typeface="+mn-cs"/>
              </a:rPr>
              <a:t>3.Capacidades</a:t>
            </a:r>
            <a:r>
              <a:rPr lang="es-CL" sz="1200" kern="1200" dirty="0" smtClean="0">
                <a:solidFill>
                  <a:schemeClr val="tx1"/>
                </a:solidFill>
                <a:latin typeface="+mn-lt"/>
                <a:ea typeface="+mn-ea"/>
                <a:cs typeface="+mn-cs"/>
              </a:rPr>
              <a:t>: Liderazgo, paridad, </a:t>
            </a:r>
            <a:r>
              <a:rPr lang="es-CL" sz="1200" kern="1200" dirty="0" err="1" smtClean="0">
                <a:solidFill>
                  <a:schemeClr val="tx1"/>
                </a:solidFill>
                <a:latin typeface="+mn-lt"/>
                <a:ea typeface="+mn-ea"/>
                <a:cs typeface="+mn-cs"/>
              </a:rPr>
              <a:t>expertise</a:t>
            </a:r>
            <a:r>
              <a:rPr lang="es-CL" sz="1200" kern="1200" dirty="0" smtClean="0">
                <a:solidFill>
                  <a:schemeClr val="tx1"/>
                </a:solidFill>
                <a:latin typeface="+mn-lt"/>
                <a:ea typeface="+mn-ea"/>
                <a:cs typeface="+mn-cs"/>
              </a:rPr>
              <a:t> en género y procesos de aprendizaje, gestión de recursos humanos.</a:t>
            </a:r>
          </a:p>
          <a:p>
            <a:r>
              <a:rPr lang="es-CL" sz="1200" b="1" kern="1200" dirty="0" smtClean="0">
                <a:solidFill>
                  <a:schemeClr val="tx1"/>
                </a:solidFill>
                <a:latin typeface="+mn-lt"/>
                <a:ea typeface="+mn-ea"/>
                <a:cs typeface="+mn-cs"/>
              </a:rPr>
              <a:t>4.Ambientes laborales</a:t>
            </a:r>
            <a:r>
              <a:rPr lang="es-CL" sz="1200" kern="1200" dirty="0" smtClean="0">
                <a:solidFill>
                  <a:schemeClr val="tx1"/>
                </a:solidFill>
                <a:latin typeface="+mn-lt"/>
                <a:ea typeface="+mn-ea"/>
                <a:cs typeface="+mn-cs"/>
              </a:rPr>
              <a:t>: Políticas de comunicación interna, políticas de corresponsabilidad y equilibrio vida y trabajo, políticas de prevención de acoso sexual.</a:t>
            </a:r>
          </a:p>
          <a:p>
            <a:r>
              <a:rPr lang="es-CL" sz="1200" b="1" kern="1200" dirty="0" smtClean="0">
                <a:solidFill>
                  <a:schemeClr val="tx1"/>
                </a:solidFill>
                <a:latin typeface="+mn-lt"/>
                <a:ea typeface="+mn-ea"/>
                <a:cs typeface="+mn-cs"/>
              </a:rPr>
              <a:t>5. Participación ciudadana y rendición de cuentas</a:t>
            </a:r>
            <a:r>
              <a:rPr lang="es-CL" sz="1200" kern="1200" dirty="0" smtClean="0">
                <a:solidFill>
                  <a:schemeClr val="tx1"/>
                </a:solidFill>
                <a:latin typeface="+mn-lt"/>
                <a:ea typeface="+mn-ea"/>
                <a:cs typeface="+mn-cs"/>
              </a:rPr>
              <a:t>: Participación ciudadana en el ciclo de las políticas y participación en mecanismos de rendición de cuentas.</a:t>
            </a:r>
          </a:p>
          <a:p>
            <a:r>
              <a:rPr lang="es-CL" sz="1200" b="1" kern="1200" dirty="0" smtClean="0">
                <a:solidFill>
                  <a:schemeClr val="tx1"/>
                </a:solidFill>
                <a:latin typeface="+mn-lt"/>
                <a:ea typeface="+mn-ea"/>
                <a:cs typeface="+mn-cs"/>
              </a:rPr>
              <a:t>6. Impacto de las políticas</a:t>
            </a:r>
            <a:r>
              <a:rPr lang="es-CL" sz="1200" kern="1200" dirty="0" smtClean="0">
                <a:solidFill>
                  <a:schemeClr val="tx1"/>
                </a:solidFill>
                <a:latin typeface="+mn-lt"/>
                <a:ea typeface="+mn-ea"/>
                <a:cs typeface="+mn-cs"/>
              </a:rPr>
              <a:t>: Contribución de las políticas públicas a alcanzar la igualdad de género.</a:t>
            </a:r>
          </a:p>
          <a:p>
            <a:endParaRPr lang="es-CL" dirty="0"/>
          </a:p>
        </p:txBody>
      </p:sp>
      <p:sp>
        <p:nvSpPr>
          <p:cNvPr id="4" name="3 Marcador de número de diapositiva"/>
          <p:cNvSpPr>
            <a:spLocks noGrp="1"/>
          </p:cNvSpPr>
          <p:nvPr>
            <p:ph type="sldNum" sz="quarter" idx="10"/>
          </p:nvPr>
        </p:nvSpPr>
        <p:spPr/>
        <p:txBody>
          <a:bodyPr/>
          <a:lstStyle/>
          <a:p>
            <a:fld id="{25AE8607-9E54-437D-8A23-D9822C4C6095}" type="slidenum">
              <a:rPr lang="es-CL" smtClean="0"/>
              <a:pPr/>
              <a:t>4</a:t>
            </a:fld>
            <a:endParaRPr lang="es-CL"/>
          </a:p>
        </p:txBody>
      </p:sp>
    </p:spTree>
    <p:extLst>
      <p:ext uri="{BB962C8B-B14F-4D97-AF65-F5344CB8AC3E}">
        <p14:creationId xmlns="" xmlns:p14="http://schemas.microsoft.com/office/powerpoint/2010/main" val="836018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PA" sz="1200" b="1" dirty="0" smtClean="0">
                <a:latin typeface="Arial Narrow" pitchFamily="34" charset="0"/>
              </a:rPr>
              <a:t>R1.</a:t>
            </a:r>
            <a:r>
              <a:rPr lang="es-CL" sz="1200" b="1" dirty="0" smtClean="0">
                <a:latin typeface="Arial Narrow" pitchFamily="34" charset="0"/>
              </a:rPr>
              <a:t>Instituciones capaces de </a:t>
            </a:r>
            <a:r>
              <a:rPr lang="es-CL" sz="1200" b="1" dirty="0" smtClean="0">
                <a:solidFill>
                  <a:schemeClr val="accent1">
                    <a:lumMod val="75000"/>
                  </a:schemeClr>
                </a:solidFill>
                <a:latin typeface="Arial Narrow" panose="020B0606020202030204" pitchFamily="34" charset="0"/>
                <a:cs typeface="Calibri"/>
              </a:rPr>
              <a:t>planificar, monitorear y evaluar los avances </a:t>
            </a:r>
            <a:r>
              <a:rPr lang="es-CL" sz="1200" b="1" dirty="0" smtClean="0">
                <a:latin typeface="Arial Narrow" pitchFamily="34" charset="0"/>
              </a:rPr>
              <a:t>de la igualdad de género en el marco de la Agenda 2030.</a:t>
            </a:r>
            <a:endParaRPr lang="es-CL" sz="1200" dirty="0" smtClean="0">
              <a:latin typeface="Arial Narrow" pitchFamily="34" charset="0"/>
            </a:endParaRPr>
          </a:p>
          <a:p>
            <a:r>
              <a:rPr lang="es-CL" sz="1200" b="1" dirty="0" smtClean="0">
                <a:latin typeface="Arial Narrow" pitchFamily="34" charset="0"/>
              </a:rPr>
              <a:t>R2. Estructuras y </a:t>
            </a:r>
            <a:r>
              <a:rPr lang="es-CL" sz="1200" b="1" dirty="0" smtClean="0">
                <a:solidFill>
                  <a:schemeClr val="accent1">
                    <a:lumMod val="75000"/>
                  </a:schemeClr>
                </a:solidFill>
                <a:latin typeface="Arial Narrow" panose="020B0606020202030204" pitchFamily="34" charset="0"/>
                <a:cs typeface="Calibri"/>
              </a:rPr>
              <a:t>arquitecturas institucionales inclusivas </a:t>
            </a:r>
            <a:r>
              <a:rPr lang="es-CL" sz="1200" b="1" dirty="0" smtClean="0">
                <a:latin typeface="Arial Narrow" pitchFamily="34" charset="0"/>
              </a:rPr>
              <a:t>basadas en la igualdad de género y la no discriminación. </a:t>
            </a:r>
            <a:endParaRPr lang="es-CL" sz="1200" dirty="0" smtClean="0">
              <a:latin typeface="Arial Narrow" pitchFamily="34" charset="0"/>
            </a:endParaRPr>
          </a:p>
          <a:p>
            <a:r>
              <a:rPr lang="es-PA" sz="1200" b="1" dirty="0" smtClean="0">
                <a:latin typeface="Arial Narrow" pitchFamily="34" charset="0"/>
              </a:rPr>
              <a:t>R3. </a:t>
            </a:r>
            <a:r>
              <a:rPr lang="es-CL" sz="1200" b="1" dirty="0" smtClean="0">
                <a:latin typeface="Arial Narrow" pitchFamily="34" charset="0"/>
              </a:rPr>
              <a:t>Personal de las instituciones públicas con </a:t>
            </a:r>
            <a:r>
              <a:rPr lang="es-CL" sz="1200" b="1" dirty="0" smtClean="0">
                <a:solidFill>
                  <a:schemeClr val="accent1">
                    <a:lumMod val="75000"/>
                  </a:schemeClr>
                </a:solidFill>
                <a:latin typeface="Arial Narrow" panose="020B0606020202030204" pitchFamily="34" charset="0"/>
                <a:cs typeface="Calibri"/>
              </a:rPr>
              <a:t>capacidades para incorporar la igualdad de género </a:t>
            </a:r>
            <a:r>
              <a:rPr lang="es-CL" sz="1200" b="1" dirty="0" smtClean="0">
                <a:latin typeface="Arial Narrow" pitchFamily="34" charset="0"/>
              </a:rPr>
              <a:t>en las políticas, en el trabajo institucional y arquitectura de recursos humanos paritaria. </a:t>
            </a:r>
            <a:endParaRPr lang="es-CL" sz="1200" dirty="0" smtClean="0">
              <a:latin typeface="Arial Narrow" pitchFamily="34" charset="0"/>
            </a:endParaRPr>
          </a:p>
          <a:p>
            <a:r>
              <a:rPr lang="es-PA" sz="1200" b="1" dirty="0" smtClean="0">
                <a:latin typeface="Arial Narrow" pitchFamily="34" charset="0"/>
              </a:rPr>
              <a:t>R4. </a:t>
            </a:r>
            <a:r>
              <a:rPr lang="es-CL" sz="1200" b="1" dirty="0" smtClean="0">
                <a:solidFill>
                  <a:schemeClr val="accent1">
                    <a:lumMod val="75000"/>
                  </a:schemeClr>
                </a:solidFill>
                <a:latin typeface="Arial Narrow" panose="020B0606020202030204" pitchFamily="34" charset="0"/>
                <a:cs typeface="Calibri"/>
              </a:rPr>
              <a:t>Ambientes laborales institucionales </a:t>
            </a:r>
            <a:r>
              <a:rPr lang="es-CL" sz="1200" b="1" dirty="0" smtClean="0">
                <a:latin typeface="Arial Narrow" pitchFamily="34" charset="0"/>
              </a:rPr>
              <a:t>que favorezcan la igualdad de género y la no discriminación</a:t>
            </a:r>
          </a:p>
          <a:p>
            <a:r>
              <a:rPr lang="es-PA" sz="1200" b="1" dirty="0" smtClean="0">
                <a:latin typeface="Arial Narrow" pitchFamily="34" charset="0"/>
              </a:rPr>
              <a:t>R5. </a:t>
            </a:r>
            <a:r>
              <a:rPr lang="es-CL" sz="1200" b="1" dirty="0" smtClean="0">
                <a:solidFill>
                  <a:schemeClr val="accent1">
                    <a:lumMod val="75000"/>
                  </a:schemeClr>
                </a:solidFill>
                <a:latin typeface="Arial Narrow" panose="020B0606020202030204" pitchFamily="34" charset="0"/>
                <a:cs typeface="Calibri"/>
              </a:rPr>
              <a:t>Ciudadanía activa y participativa </a:t>
            </a:r>
            <a:r>
              <a:rPr lang="es-CL" sz="1200" b="1" dirty="0" smtClean="0">
                <a:latin typeface="Arial Narrow" pitchFamily="34" charset="0"/>
              </a:rPr>
              <a:t>en el ciclo de las políticas y los mecanismos de rendición de cuentas en el marco de la Agenda 2030</a:t>
            </a:r>
            <a:endParaRPr lang="es-CL" sz="1200" dirty="0" smtClean="0">
              <a:latin typeface="Arial Narrow" pitchFamily="34" charset="0"/>
            </a:endParaRPr>
          </a:p>
          <a:p>
            <a:endParaRPr lang="es-CL" dirty="0"/>
          </a:p>
        </p:txBody>
      </p:sp>
      <p:sp>
        <p:nvSpPr>
          <p:cNvPr id="4" name="3 Marcador de número de diapositiva"/>
          <p:cNvSpPr>
            <a:spLocks noGrp="1"/>
          </p:cNvSpPr>
          <p:nvPr>
            <p:ph type="sldNum" sz="quarter" idx="10"/>
          </p:nvPr>
        </p:nvSpPr>
        <p:spPr/>
        <p:txBody>
          <a:bodyPr/>
          <a:lstStyle/>
          <a:p>
            <a:fld id="{25AE8607-9E54-437D-8A23-D9822C4C6095}" type="slidenum">
              <a:rPr lang="es-CL" smtClean="0"/>
              <a:pPr/>
              <a:t>5</a:t>
            </a:fld>
            <a:endParaRPr lang="es-CL"/>
          </a:p>
        </p:txBody>
      </p:sp>
    </p:spTree>
    <p:extLst>
      <p:ext uri="{BB962C8B-B14F-4D97-AF65-F5344CB8AC3E}">
        <p14:creationId xmlns="" xmlns:p14="http://schemas.microsoft.com/office/powerpoint/2010/main" val="1922764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85000" lnSpcReduction="20000"/>
          </a:bodyPr>
          <a:lstStyle/>
          <a:p>
            <a:r>
              <a:rPr lang="es-CO" sz="1200" kern="1200" dirty="0" smtClean="0">
                <a:solidFill>
                  <a:schemeClr val="tx1"/>
                </a:solidFill>
                <a:latin typeface="+mn-lt"/>
                <a:ea typeface="+mn-ea"/>
                <a:cs typeface="+mn-cs"/>
              </a:rPr>
              <a:t>Primero, en </a:t>
            </a:r>
            <a:r>
              <a:rPr lang="es-CO" sz="1200" b="1" kern="1200" dirty="0" smtClean="0">
                <a:solidFill>
                  <a:schemeClr val="tx1"/>
                </a:solidFill>
                <a:latin typeface="+mn-lt"/>
                <a:ea typeface="+mn-ea"/>
                <a:cs typeface="+mn-cs"/>
              </a:rPr>
              <a:t>el compromiso y la gestión política </a:t>
            </a:r>
            <a:r>
              <a:rPr lang="es-CO" sz="1200" kern="1200" dirty="0" smtClean="0">
                <a:solidFill>
                  <a:schemeClr val="tx1"/>
                </a:solidFill>
                <a:latin typeface="+mn-lt"/>
                <a:ea typeface="+mn-ea"/>
                <a:cs typeface="+mn-cs"/>
              </a:rPr>
              <a:t>expresada en el grado de compromiso político con las cuestiones de género hacia dentro y hacia afuera de la institución. En ese nivel se analiza </a:t>
            </a:r>
            <a:r>
              <a:rPr lang="es-CL" sz="1200" kern="1200" dirty="0" smtClean="0">
                <a:solidFill>
                  <a:schemeClr val="tx1"/>
                </a:solidFill>
                <a:latin typeface="+mn-lt"/>
                <a:ea typeface="+mn-ea"/>
                <a:cs typeface="+mn-cs"/>
              </a:rPr>
              <a:t>si los actores de la toma de decisiones han declarado su interés por avanzar hacia la igualdad de género, si ese interés se refleja en la asignación de recursos financieros y humanos para alcanzarla, y si la igualdad de género se aborda en espacios institucionalizados y legitimados. También tiene relación con la presión que actores externos con capacidad de incidencia pueden ejercer para que se adopten medidas concretas relacionadas con el logro de la igualdad de género. En este nivel, se determina cuál es el lugar que ocupa la igualdad de género en la organización/institución, cómo se articulan los procesos de participación, el establecimiento de alianzas y la forma de ejercer influencia y cómo la institución ha sido influida para que la igualdad de género forme parte de su agenda.</a:t>
            </a:r>
          </a:p>
          <a:p>
            <a:r>
              <a:rPr lang="es-CO" sz="1200" kern="1200" dirty="0" smtClean="0">
                <a:solidFill>
                  <a:schemeClr val="tx1"/>
                </a:solidFill>
                <a:latin typeface="+mn-lt"/>
                <a:ea typeface="+mn-ea"/>
                <a:cs typeface="+mn-cs"/>
              </a:rPr>
              <a:t>Segundo, en </a:t>
            </a:r>
            <a:r>
              <a:rPr lang="es-CO" sz="1200" b="1" kern="1200" dirty="0" smtClean="0">
                <a:solidFill>
                  <a:schemeClr val="tx1"/>
                </a:solidFill>
                <a:latin typeface="+mn-lt"/>
                <a:ea typeface="+mn-ea"/>
                <a:cs typeface="+mn-cs"/>
              </a:rPr>
              <a:t>la gestión del ciclo de la política pública en todas sus fases</a:t>
            </a:r>
            <a:r>
              <a:rPr lang="es-CO" sz="1200" kern="1200" dirty="0" smtClean="0">
                <a:solidFill>
                  <a:schemeClr val="tx1"/>
                </a:solidFill>
                <a:latin typeface="+mn-lt"/>
                <a:ea typeface="+mn-ea"/>
                <a:cs typeface="+mn-cs"/>
              </a:rPr>
              <a:t>, desde la planificación, la ejecución, el seguimiento y la evaluación. Este nivel técnico s</a:t>
            </a:r>
            <a:r>
              <a:rPr lang="es-CL" sz="1200" kern="1200" dirty="0" smtClean="0">
                <a:solidFill>
                  <a:schemeClr val="tx1"/>
                </a:solidFill>
                <a:latin typeface="+mn-lt"/>
                <a:ea typeface="+mn-ea"/>
                <a:cs typeface="+mn-cs"/>
              </a:rPr>
              <a:t>e relaciona con si el proceso hacia la igualdad de género ha sido concebido, planificado e implementado de manera metodológica y sistemática a mediano y largo plazo y si se ha previsto que sea  evaluado y monitoreado. También se refiere a la disposición que se hace de los recursos metodológicos para el logro de los resultados de forma más eficiente e incluye, entre otras cosas, las capacitaciones, herramientas e instrumentos para la transversalización de género (guías, manuales y </a:t>
            </a:r>
            <a:r>
              <a:rPr lang="es-CL" sz="1200" i="1" kern="1200" dirty="0" err="1" smtClean="0">
                <a:solidFill>
                  <a:schemeClr val="tx1"/>
                </a:solidFill>
                <a:latin typeface="+mn-lt"/>
                <a:ea typeface="+mn-ea"/>
                <a:cs typeface="+mn-cs"/>
              </a:rPr>
              <a:t>checklist</a:t>
            </a:r>
            <a:r>
              <a:rPr lang="es-CL" sz="1200" kern="1200" dirty="0" smtClean="0">
                <a:solidFill>
                  <a:schemeClr val="tx1"/>
                </a:solidFill>
                <a:latin typeface="+mn-lt"/>
                <a:ea typeface="+mn-ea"/>
                <a:cs typeface="+mn-cs"/>
              </a:rPr>
              <a:t>, materiales de formación, sistemas de gestión de conocimiento, etc.).</a:t>
            </a:r>
          </a:p>
          <a:p>
            <a:pPr marL="0" marR="0" indent="0" algn="l" defTabSz="914400" rtl="0" eaLnBrk="1" fontAlgn="auto" latinLnBrk="0" hangingPunct="1">
              <a:lnSpc>
                <a:spcPct val="100000"/>
              </a:lnSpc>
              <a:spcBef>
                <a:spcPts val="0"/>
              </a:spcBef>
              <a:spcAft>
                <a:spcPts val="0"/>
              </a:spcAft>
              <a:buClrTx/>
              <a:buSzTx/>
              <a:buFontTx/>
              <a:buNone/>
              <a:tabLst/>
              <a:defRPr/>
            </a:pPr>
            <a:r>
              <a:rPr lang="es-CO" sz="1200" kern="1200" dirty="0" smtClean="0">
                <a:solidFill>
                  <a:schemeClr val="tx1"/>
                </a:solidFill>
                <a:latin typeface="+mn-lt"/>
                <a:ea typeface="+mn-ea"/>
                <a:cs typeface="+mn-cs"/>
              </a:rPr>
              <a:t>Y tercero, en </a:t>
            </a:r>
            <a:r>
              <a:rPr lang="es-CO" sz="1200" b="1" kern="1200" dirty="0" smtClean="0">
                <a:solidFill>
                  <a:schemeClr val="tx1"/>
                </a:solidFill>
                <a:latin typeface="+mn-lt"/>
                <a:ea typeface="+mn-ea"/>
                <a:cs typeface="+mn-cs"/>
              </a:rPr>
              <a:t>su propia gestión organizacional e institucional</a:t>
            </a:r>
            <a:r>
              <a:rPr lang="es-CO" sz="1200" kern="1200" dirty="0" smtClean="0">
                <a:solidFill>
                  <a:schemeClr val="tx1"/>
                </a:solidFill>
                <a:latin typeface="+mn-lt"/>
                <a:ea typeface="+mn-ea"/>
                <a:cs typeface="+mn-cs"/>
              </a:rPr>
              <a:t> posibilitando la integración de la perspectiva de género en todas sus áreas y niveles. Este nivel incluye el conjunto </a:t>
            </a:r>
            <a:r>
              <a:rPr lang="es-CL" sz="1200" kern="1200" dirty="0" smtClean="0">
                <a:solidFill>
                  <a:schemeClr val="tx1"/>
                </a:solidFill>
                <a:latin typeface="+mn-lt"/>
                <a:ea typeface="+mn-ea"/>
                <a:cs typeface="+mn-cs"/>
              </a:rPr>
              <a:t>de valores, significados, prácticas, interpretaciones de la realidad y formas de relacionamiento social que naturalizan las desigualdades de género, y las estrategias para promover la transformación cultural desde el Estado. Aquí se produce la intersección de lo personal con lo social o colectivo, revisando las repercusiones (discriminatorias o a favor de la igualdad) de las opiniones, significados, prácticas cotidianas, interpretaciones y argumentaciones compartidas en la institución y que constituyen la cultura organizacional.</a:t>
            </a:r>
          </a:p>
          <a:p>
            <a:endParaRPr lang="es-CL" sz="1200" kern="1200" dirty="0" smtClean="0">
              <a:solidFill>
                <a:schemeClr val="tx1"/>
              </a:solidFill>
              <a:latin typeface="+mn-lt"/>
              <a:ea typeface="+mn-ea"/>
              <a:cs typeface="+mn-cs"/>
            </a:endParaRPr>
          </a:p>
          <a:p>
            <a:endParaRPr lang="es-CL" dirty="0" smtClean="0"/>
          </a:p>
          <a:p>
            <a:endParaRPr lang="es-CL" dirty="0"/>
          </a:p>
        </p:txBody>
      </p:sp>
      <p:sp>
        <p:nvSpPr>
          <p:cNvPr id="4" name="3 Marcador de número de diapositiva"/>
          <p:cNvSpPr>
            <a:spLocks noGrp="1"/>
          </p:cNvSpPr>
          <p:nvPr>
            <p:ph type="sldNum" sz="quarter" idx="10"/>
          </p:nvPr>
        </p:nvSpPr>
        <p:spPr/>
        <p:txBody>
          <a:bodyPr/>
          <a:lstStyle/>
          <a:p>
            <a:fld id="{25AE8607-9E54-437D-8A23-D9822C4C6095}" type="slidenum">
              <a:rPr lang="es-CL" smtClean="0"/>
              <a:pPr/>
              <a:t>6</a:t>
            </a:fld>
            <a:endParaRPr lang="es-CL"/>
          </a:p>
        </p:txBody>
      </p:sp>
    </p:spTree>
    <p:extLst>
      <p:ext uri="{BB962C8B-B14F-4D97-AF65-F5344CB8AC3E}">
        <p14:creationId xmlns="" xmlns:p14="http://schemas.microsoft.com/office/powerpoint/2010/main" val="1600585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92500" lnSpcReduction="10000"/>
          </a:bodyPr>
          <a:lstStyle/>
          <a:p>
            <a:r>
              <a:rPr lang="es-PA" sz="1200" dirty="0" smtClean="0"/>
              <a:t>Las políticas, los planes y los programas nacionales deberían integrar la perspectiva de género en todo el ciclo de la planificación. Para lograrlo, las instituciones deben contar en primer lugar con datos desagregados  por sexo,  y con mecanismos y procedimientos para asegurar que el análisis de género sea aplicado en el marco del reconocimiento de las desigualdades múltiples y diversas, basadas en las diferencias de clase, étnicas, de edades, orientaciones sexuales, migratorias, etc. Es fundamental que las entidades públicas cuenten con un presupuesto específico y adecuado para implementar las prioridades de género establecidas. Las entidades públicas deberían desarrollar y fortalecer  un sistema de monitoreo y evaluación para dar seguimiento, reportar y evaluar sus políticas y programas. En dicho sistema deberían integrarse los objetivos de igualdad de género para garantizar que las instituciones estén demostrando su cumplimiento en esta materia.</a:t>
            </a:r>
          </a:p>
          <a:p>
            <a:r>
              <a:rPr lang="es-CL" sz="1200" dirty="0" smtClean="0"/>
              <a:t>La institución debe ser capaz de mostrar datos y evidencias de su contribución positiva a la igualdad de género y al empoderamiento de las mujeres en el país. Más allá de sus objetivos, lo que debe predominar son sus resultados e, incluso más, sus efectos en la superación de la desigualdad que se buscaba enfrentar. Los resultados deben ser vistos en términos de cambios en las relaciones de género, las familias, comunidades y entorno social. Por ello es importante comenzar a poner más énfasis en la fase de evaluación de las políticas. </a:t>
            </a:r>
          </a:p>
          <a:p>
            <a:pPr>
              <a:buNone/>
            </a:pPr>
            <a:endParaRPr lang="es-CL" sz="1200" dirty="0" smtClean="0"/>
          </a:p>
          <a:p>
            <a:r>
              <a:rPr lang="es-CL" sz="1200" dirty="0" smtClean="0"/>
              <a:t>Para ello, los instrumentos de monitoreo de las instituciones deben transitar desde la ejecución financiera y los datos numéricos hacia el seguimiento de resultados que miden el impacto de las políticas en cuanto a la erradicación de las desigualdades.</a:t>
            </a:r>
          </a:p>
          <a:p>
            <a:endParaRPr lang="es-CL" dirty="0"/>
          </a:p>
        </p:txBody>
      </p:sp>
      <p:sp>
        <p:nvSpPr>
          <p:cNvPr id="4" name="3 Marcador de número de diapositiva"/>
          <p:cNvSpPr>
            <a:spLocks noGrp="1"/>
          </p:cNvSpPr>
          <p:nvPr>
            <p:ph type="sldNum" sz="quarter" idx="10"/>
          </p:nvPr>
        </p:nvSpPr>
        <p:spPr/>
        <p:txBody>
          <a:bodyPr/>
          <a:lstStyle/>
          <a:p>
            <a:fld id="{B77D3CAA-714F-4D26-8ED6-CEC7C869C90E}" type="slidenum">
              <a:rPr lang="es-PA" smtClean="0"/>
              <a:pPr/>
              <a:t>7</a:t>
            </a:fld>
            <a:endParaRPr lang="es-PA"/>
          </a:p>
        </p:txBody>
      </p:sp>
    </p:spTree>
    <p:extLst>
      <p:ext uri="{BB962C8B-B14F-4D97-AF65-F5344CB8AC3E}">
        <p14:creationId xmlns="" xmlns:p14="http://schemas.microsoft.com/office/powerpoint/2010/main" val="1452222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CL" sz="1200" dirty="0" smtClean="0"/>
              <a:t>El rol de los Mecanismos para el Adelanto de las Mujeres (MAM), sus capacidades, jerarquía y recursos son clave para liderar las estrategias de avance hacia la igualdad de género. Junto con ello, las instituciones públicas deben establecer unidades  de género o equipos para supervisar y coordinar la incorporación de las cuestiones de igualdad de género en todos los aspectos del trabajo institucional.</a:t>
            </a:r>
          </a:p>
          <a:p>
            <a:endParaRPr lang="es-CL" sz="1200" dirty="0" smtClean="0"/>
          </a:p>
          <a:p>
            <a:r>
              <a:rPr lang="es-CL" sz="1200" dirty="0" smtClean="0"/>
              <a:t>Ya que la igualdad de género involucra a diversos sectores, la coordinación entre las diferentes instituciones sectoriales y entre los distintos niveles territoriales  es clave para avanzar en reducción de las desigualdades de género y garantizar la sinergia y la colaboración dentro y entre las instituciones y sectores. </a:t>
            </a:r>
          </a:p>
          <a:p>
            <a:endParaRPr lang="es-CL" dirty="0"/>
          </a:p>
        </p:txBody>
      </p:sp>
      <p:sp>
        <p:nvSpPr>
          <p:cNvPr id="4" name="3 Marcador de número de diapositiva"/>
          <p:cNvSpPr>
            <a:spLocks noGrp="1"/>
          </p:cNvSpPr>
          <p:nvPr>
            <p:ph type="sldNum" sz="quarter" idx="10"/>
          </p:nvPr>
        </p:nvSpPr>
        <p:spPr/>
        <p:txBody>
          <a:bodyPr/>
          <a:lstStyle/>
          <a:p>
            <a:fld id="{B77D3CAA-714F-4D26-8ED6-CEC7C869C90E}" type="slidenum">
              <a:rPr lang="es-PA" smtClean="0"/>
              <a:pPr/>
              <a:t>8</a:t>
            </a:fld>
            <a:endParaRPr lang="es-PA"/>
          </a:p>
        </p:txBody>
      </p:sp>
    </p:spTree>
    <p:extLst>
      <p:ext uri="{BB962C8B-B14F-4D97-AF65-F5344CB8AC3E}">
        <p14:creationId xmlns="" xmlns:p14="http://schemas.microsoft.com/office/powerpoint/2010/main" val="2254409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CL" sz="1200" dirty="0" smtClean="0"/>
              <a:t>Es primordial que el personal de las instituciones públicas cuente con las capacidades necesarias para incorporar la igualdad de género en las políticas, en el trabajo institucional y en una arquitectura de recursos humanos paritaria. </a:t>
            </a:r>
          </a:p>
          <a:p>
            <a:r>
              <a:rPr lang="es-CL" sz="1200" dirty="0" smtClean="0"/>
              <a:t>Para lograrlo se requiere que las y los tomadores de decisión del Estado muestren un compromiso real y concreto con la igualdad de género.</a:t>
            </a:r>
          </a:p>
          <a:p>
            <a:r>
              <a:rPr lang="es-CL" sz="1200" dirty="0" smtClean="0"/>
              <a:t>Asimismo, se necesita que las instituciones garanticen que las y los servidores públicos cuentan con los conocimientos y habilidades en el manejo de la terminología, los conceptos  y la metodología para incorporar la perspectiva de género en las políticas públicas.</a:t>
            </a:r>
          </a:p>
          <a:p>
            <a:endParaRPr lang="es-CL" dirty="0"/>
          </a:p>
        </p:txBody>
      </p:sp>
      <p:sp>
        <p:nvSpPr>
          <p:cNvPr id="4" name="3 Marcador de número de diapositiva"/>
          <p:cNvSpPr>
            <a:spLocks noGrp="1"/>
          </p:cNvSpPr>
          <p:nvPr>
            <p:ph type="sldNum" sz="quarter" idx="10"/>
          </p:nvPr>
        </p:nvSpPr>
        <p:spPr/>
        <p:txBody>
          <a:bodyPr/>
          <a:lstStyle/>
          <a:p>
            <a:fld id="{B77D3CAA-714F-4D26-8ED6-CEC7C869C90E}" type="slidenum">
              <a:rPr lang="es-PA" smtClean="0"/>
              <a:pPr/>
              <a:t>9</a:t>
            </a:fld>
            <a:endParaRPr lang="es-PA"/>
          </a:p>
        </p:txBody>
      </p:sp>
    </p:spTree>
    <p:extLst>
      <p:ext uri="{BB962C8B-B14F-4D97-AF65-F5344CB8AC3E}">
        <p14:creationId xmlns="" xmlns:p14="http://schemas.microsoft.com/office/powerpoint/2010/main" val="3063813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PA" sz="1200" dirty="0" smtClean="0"/>
              <a:t>Para cambiar las mentalidades y las culturas institucionales que favorezcan la igualdad de género y la no discriminación se requiere que las instituciones apliquen instrumentos que midan su propia sensibilidad de género, diagnostiquen la existencia de desigualdades internas y tomen acciones concretas para erradicarlas. Por ejemplo, las instituciones podrían aplicar políticas de recursos humanos sensibles al género, promover  la paridad interna, políticas de igualdad salarial y políticas de promoción y desarrollo de carrera. </a:t>
            </a:r>
            <a:endParaRPr lang="es-CL" sz="1200" dirty="0" smtClean="0"/>
          </a:p>
          <a:p>
            <a:r>
              <a:rPr lang="es-PA" sz="1200" dirty="0" smtClean="0"/>
              <a:t>Al mismo tiempo es importante que las instituciones promueven activamente ambientes laborales que no toleren el acoso sexual y laboral, ni las discriminaciones múltiples y desarrollen políticas de corresponsabilidad de la vida laboral y familiar, y políticas de </a:t>
            </a:r>
            <a:r>
              <a:rPr lang="es-PA" sz="1200" dirty="0" err="1" smtClean="0"/>
              <a:t>parentalidad</a:t>
            </a:r>
            <a:r>
              <a:rPr lang="es-PA" sz="1200" dirty="0" smtClean="0"/>
              <a:t> en la institución. </a:t>
            </a:r>
            <a:endParaRPr lang="es-CL" sz="1200" dirty="0" smtClean="0"/>
          </a:p>
          <a:p>
            <a:endParaRPr lang="es-CL" dirty="0"/>
          </a:p>
        </p:txBody>
      </p:sp>
      <p:sp>
        <p:nvSpPr>
          <p:cNvPr id="4" name="3 Marcador de número de diapositiva"/>
          <p:cNvSpPr>
            <a:spLocks noGrp="1"/>
          </p:cNvSpPr>
          <p:nvPr>
            <p:ph type="sldNum" sz="quarter" idx="10"/>
          </p:nvPr>
        </p:nvSpPr>
        <p:spPr/>
        <p:txBody>
          <a:bodyPr/>
          <a:lstStyle/>
          <a:p>
            <a:fld id="{B77D3CAA-714F-4D26-8ED6-CEC7C869C90E}" type="slidenum">
              <a:rPr lang="es-PA" smtClean="0"/>
              <a:pPr/>
              <a:t>10</a:t>
            </a:fld>
            <a:endParaRPr lang="es-PA"/>
          </a:p>
        </p:txBody>
      </p:sp>
    </p:spTree>
    <p:extLst>
      <p:ext uri="{BB962C8B-B14F-4D97-AF65-F5344CB8AC3E}">
        <p14:creationId xmlns="" xmlns:p14="http://schemas.microsoft.com/office/powerpoint/2010/main" val="17833770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CL" sz="1200" dirty="0" smtClean="0"/>
              <a:t>Las organizaciones de la sociedad civil y, en particular, las organizaciones de mujeres desempeñan un rol central, no solamente por señalar los nudos más importantes respecto de la igualdad de género sino también son un actor fundamental tanto en la formulación como en el seguimiento de las políticas, a la hora de denunciar su incumplimiento y asegurar que su implementación se lleve a cabo de acuerdo con los objetivos planteados.</a:t>
            </a:r>
          </a:p>
          <a:p>
            <a:pPr>
              <a:buNone/>
            </a:pPr>
            <a:endParaRPr lang="es-CL" sz="1200" dirty="0" smtClean="0"/>
          </a:p>
          <a:p>
            <a:r>
              <a:rPr lang="es-CL" sz="1200" dirty="0" smtClean="0"/>
              <a:t>La existencia de mecanismos de diálogo entre la sociedad civil y el Estado es una condición necesaria no solamente para velar por el cumplimiento de la política, sino que además para discutir y establecer los pasos que es preciso seguir a fin de lograr un avance constante en favor de la igualdad de género.</a:t>
            </a:r>
          </a:p>
          <a:p>
            <a:endParaRPr lang="es-CL" dirty="0"/>
          </a:p>
        </p:txBody>
      </p:sp>
      <p:sp>
        <p:nvSpPr>
          <p:cNvPr id="4" name="3 Marcador de número de diapositiva"/>
          <p:cNvSpPr>
            <a:spLocks noGrp="1"/>
          </p:cNvSpPr>
          <p:nvPr>
            <p:ph type="sldNum" sz="quarter" idx="10"/>
          </p:nvPr>
        </p:nvSpPr>
        <p:spPr/>
        <p:txBody>
          <a:bodyPr/>
          <a:lstStyle/>
          <a:p>
            <a:fld id="{B77D3CAA-714F-4D26-8ED6-CEC7C869C90E}" type="slidenum">
              <a:rPr lang="es-PA" smtClean="0"/>
              <a:pPr/>
              <a:t>11</a:t>
            </a:fld>
            <a:endParaRPr lang="es-PA"/>
          </a:p>
        </p:txBody>
      </p:sp>
    </p:spTree>
    <p:extLst>
      <p:ext uri="{BB962C8B-B14F-4D97-AF65-F5344CB8AC3E}">
        <p14:creationId xmlns="" xmlns:p14="http://schemas.microsoft.com/office/powerpoint/2010/main" val="3815216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PA"/>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PA"/>
          </a:p>
        </p:txBody>
      </p:sp>
      <p:sp>
        <p:nvSpPr>
          <p:cNvPr id="4" name="Marcador de fecha 3"/>
          <p:cNvSpPr>
            <a:spLocks noGrp="1"/>
          </p:cNvSpPr>
          <p:nvPr>
            <p:ph type="dt" sz="half" idx="10"/>
          </p:nvPr>
        </p:nvSpPr>
        <p:spPr/>
        <p:txBody>
          <a:bodyPr/>
          <a:lstStyle/>
          <a:p>
            <a:fld id="{EC7B5FCD-9436-414B-8D0C-7FA7B14B65E6}" type="datetimeFigureOut">
              <a:rPr lang="es-PA" smtClean="0"/>
              <a:pPr/>
              <a:t>05/26/2018</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0CB4649E-517D-4630-AF66-618C4D0A2865}" type="slidenum">
              <a:rPr lang="es-PA" smtClean="0"/>
              <a:pPr/>
              <a:t>‹Nº›</a:t>
            </a:fld>
            <a:endParaRPr lang="es-PA"/>
          </a:p>
        </p:txBody>
      </p:sp>
    </p:spTree>
    <p:extLst>
      <p:ext uri="{BB962C8B-B14F-4D97-AF65-F5344CB8AC3E}">
        <p14:creationId xmlns="" xmlns:p14="http://schemas.microsoft.com/office/powerpoint/2010/main" val="3961326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A"/>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fecha 3"/>
          <p:cNvSpPr>
            <a:spLocks noGrp="1"/>
          </p:cNvSpPr>
          <p:nvPr>
            <p:ph type="dt" sz="half" idx="10"/>
          </p:nvPr>
        </p:nvSpPr>
        <p:spPr/>
        <p:txBody>
          <a:bodyPr/>
          <a:lstStyle/>
          <a:p>
            <a:fld id="{EC7B5FCD-9436-414B-8D0C-7FA7B14B65E6}" type="datetimeFigureOut">
              <a:rPr lang="es-PA" smtClean="0"/>
              <a:pPr/>
              <a:t>05/26/2018</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0CB4649E-517D-4630-AF66-618C4D0A2865}" type="slidenum">
              <a:rPr lang="es-PA" smtClean="0"/>
              <a:pPr/>
              <a:t>‹Nº›</a:t>
            </a:fld>
            <a:endParaRPr lang="es-PA"/>
          </a:p>
        </p:txBody>
      </p:sp>
    </p:spTree>
    <p:extLst>
      <p:ext uri="{BB962C8B-B14F-4D97-AF65-F5344CB8AC3E}">
        <p14:creationId xmlns="" xmlns:p14="http://schemas.microsoft.com/office/powerpoint/2010/main" val="116379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PA"/>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fecha 3"/>
          <p:cNvSpPr>
            <a:spLocks noGrp="1"/>
          </p:cNvSpPr>
          <p:nvPr>
            <p:ph type="dt" sz="half" idx="10"/>
          </p:nvPr>
        </p:nvSpPr>
        <p:spPr/>
        <p:txBody>
          <a:bodyPr/>
          <a:lstStyle/>
          <a:p>
            <a:fld id="{EC7B5FCD-9436-414B-8D0C-7FA7B14B65E6}" type="datetimeFigureOut">
              <a:rPr lang="es-PA" smtClean="0"/>
              <a:pPr/>
              <a:t>05/26/2018</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0CB4649E-517D-4630-AF66-618C4D0A2865}" type="slidenum">
              <a:rPr lang="es-PA" smtClean="0"/>
              <a:pPr/>
              <a:t>‹Nº›</a:t>
            </a:fld>
            <a:endParaRPr lang="es-PA"/>
          </a:p>
        </p:txBody>
      </p:sp>
    </p:spTree>
    <p:extLst>
      <p:ext uri="{BB962C8B-B14F-4D97-AF65-F5344CB8AC3E}">
        <p14:creationId xmlns="" xmlns:p14="http://schemas.microsoft.com/office/powerpoint/2010/main" val="2596949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A"/>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fecha 3"/>
          <p:cNvSpPr>
            <a:spLocks noGrp="1"/>
          </p:cNvSpPr>
          <p:nvPr>
            <p:ph type="dt" sz="half" idx="10"/>
          </p:nvPr>
        </p:nvSpPr>
        <p:spPr/>
        <p:txBody>
          <a:bodyPr/>
          <a:lstStyle/>
          <a:p>
            <a:fld id="{EC7B5FCD-9436-414B-8D0C-7FA7B14B65E6}" type="datetimeFigureOut">
              <a:rPr lang="es-PA" smtClean="0"/>
              <a:pPr/>
              <a:t>05/26/2018</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0CB4649E-517D-4630-AF66-618C4D0A2865}" type="slidenum">
              <a:rPr lang="es-PA" smtClean="0"/>
              <a:pPr/>
              <a:t>‹Nº›</a:t>
            </a:fld>
            <a:endParaRPr lang="es-PA"/>
          </a:p>
        </p:txBody>
      </p:sp>
    </p:spTree>
    <p:extLst>
      <p:ext uri="{BB962C8B-B14F-4D97-AF65-F5344CB8AC3E}">
        <p14:creationId xmlns="" xmlns:p14="http://schemas.microsoft.com/office/powerpoint/2010/main" val="1489252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PA"/>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EC7B5FCD-9436-414B-8D0C-7FA7B14B65E6}" type="datetimeFigureOut">
              <a:rPr lang="es-PA" smtClean="0"/>
              <a:pPr/>
              <a:t>05/26/2018</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0CB4649E-517D-4630-AF66-618C4D0A2865}" type="slidenum">
              <a:rPr lang="es-PA" smtClean="0"/>
              <a:pPr/>
              <a:t>‹Nº›</a:t>
            </a:fld>
            <a:endParaRPr lang="es-PA"/>
          </a:p>
        </p:txBody>
      </p:sp>
    </p:spTree>
    <p:extLst>
      <p:ext uri="{BB962C8B-B14F-4D97-AF65-F5344CB8AC3E}">
        <p14:creationId xmlns="" xmlns:p14="http://schemas.microsoft.com/office/powerpoint/2010/main" val="3996111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A"/>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Marcador de fecha 4"/>
          <p:cNvSpPr>
            <a:spLocks noGrp="1"/>
          </p:cNvSpPr>
          <p:nvPr>
            <p:ph type="dt" sz="half" idx="10"/>
          </p:nvPr>
        </p:nvSpPr>
        <p:spPr/>
        <p:txBody>
          <a:bodyPr/>
          <a:lstStyle/>
          <a:p>
            <a:fld id="{EC7B5FCD-9436-414B-8D0C-7FA7B14B65E6}" type="datetimeFigureOut">
              <a:rPr lang="es-PA" smtClean="0"/>
              <a:pPr/>
              <a:t>05/26/2018</a:t>
            </a:fld>
            <a:endParaRPr lang="es-PA"/>
          </a:p>
        </p:txBody>
      </p:sp>
      <p:sp>
        <p:nvSpPr>
          <p:cNvPr id="6" name="Marcador de pie de página 5"/>
          <p:cNvSpPr>
            <a:spLocks noGrp="1"/>
          </p:cNvSpPr>
          <p:nvPr>
            <p:ph type="ftr" sz="quarter" idx="11"/>
          </p:nvPr>
        </p:nvSpPr>
        <p:spPr/>
        <p:txBody>
          <a:bodyPr/>
          <a:lstStyle/>
          <a:p>
            <a:endParaRPr lang="es-PA"/>
          </a:p>
        </p:txBody>
      </p:sp>
      <p:sp>
        <p:nvSpPr>
          <p:cNvPr id="7" name="Marcador de número de diapositiva 6"/>
          <p:cNvSpPr>
            <a:spLocks noGrp="1"/>
          </p:cNvSpPr>
          <p:nvPr>
            <p:ph type="sldNum" sz="quarter" idx="12"/>
          </p:nvPr>
        </p:nvSpPr>
        <p:spPr/>
        <p:txBody>
          <a:bodyPr/>
          <a:lstStyle/>
          <a:p>
            <a:fld id="{0CB4649E-517D-4630-AF66-618C4D0A2865}" type="slidenum">
              <a:rPr lang="es-PA" smtClean="0"/>
              <a:pPr/>
              <a:t>‹Nº›</a:t>
            </a:fld>
            <a:endParaRPr lang="es-PA"/>
          </a:p>
        </p:txBody>
      </p:sp>
    </p:spTree>
    <p:extLst>
      <p:ext uri="{BB962C8B-B14F-4D97-AF65-F5344CB8AC3E}">
        <p14:creationId xmlns="" xmlns:p14="http://schemas.microsoft.com/office/powerpoint/2010/main" val="2050745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PA"/>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7" name="Marcador de fecha 6"/>
          <p:cNvSpPr>
            <a:spLocks noGrp="1"/>
          </p:cNvSpPr>
          <p:nvPr>
            <p:ph type="dt" sz="half" idx="10"/>
          </p:nvPr>
        </p:nvSpPr>
        <p:spPr/>
        <p:txBody>
          <a:bodyPr/>
          <a:lstStyle/>
          <a:p>
            <a:fld id="{EC7B5FCD-9436-414B-8D0C-7FA7B14B65E6}" type="datetimeFigureOut">
              <a:rPr lang="es-PA" smtClean="0"/>
              <a:pPr/>
              <a:t>05/26/2018</a:t>
            </a:fld>
            <a:endParaRPr lang="es-PA"/>
          </a:p>
        </p:txBody>
      </p:sp>
      <p:sp>
        <p:nvSpPr>
          <p:cNvPr id="8" name="Marcador de pie de página 7"/>
          <p:cNvSpPr>
            <a:spLocks noGrp="1"/>
          </p:cNvSpPr>
          <p:nvPr>
            <p:ph type="ftr" sz="quarter" idx="11"/>
          </p:nvPr>
        </p:nvSpPr>
        <p:spPr/>
        <p:txBody>
          <a:bodyPr/>
          <a:lstStyle/>
          <a:p>
            <a:endParaRPr lang="es-PA"/>
          </a:p>
        </p:txBody>
      </p:sp>
      <p:sp>
        <p:nvSpPr>
          <p:cNvPr id="9" name="Marcador de número de diapositiva 8"/>
          <p:cNvSpPr>
            <a:spLocks noGrp="1"/>
          </p:cNvSpPr>
          <p:nvPr>
            <p:ph type="sldNum" sz="quarter" idx="12"/>
          </p:nvPr>
        </p:nvSpPr>
        <p:spPr/>
        <p:txBody>
          <a:bodyPr/>
          <a:lstStyle/>
          <a:p>
            <a:fld id="{0CB4649E-517D-4630-AF66-618C4D0A2865}" type="slidenum">
              <a:rPr lang="es-PA" smtClean="0"/>
              <a:pPr/>
              <a:t>‹Nº›</a:t>
            </a:fld>
            <a:endParaRPr lang="es-PA"/>
          </a:p>
        </p:txBody>
      </p:sp>
    </p:spTree>
    <p:extLst>
      <p:ext uri="{BB962C8B-B14F-4D97-AF65-F5344CB8AC3E}">
        <p14:creationId xmlns="" xmlns:p14="http://schemas.microsoft.com/office/powerpoint/2010/main" val="696507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A"/>
          </a:p>
        </p:txBody>
      </p:sp>
      <p:sp>
        <p:nvSpPr>
          <p:cNvPr id="3" name="Marcador de fecha 2"/>
          <p:cNvSpPr>
            <a:spLocks noGrp="1"/>
          </p:cNvSpPr>
          <p:nvPr>
            <p:ph type="dt" sz="half" idx="10"/>
          </p:nvPr>
        </p:nvSpPr>
        <p:spPr/>
        <p:txBody>
          <a:bodyPr/>
          <a:lstStyle/>
          <a:p>
            <a:fld id="{EC7B5FCD-9436-414B-8D0C-7FA7B14B65E6}" type="datetimeFigureOut">
              <a:rPr lang="es-PA" smtClean="0"/>
              <a:pPr/>
              <a:t>05/26/2018</a:t>
            </a:fld>
            <a:endParaRPr lang="es-PA"/>
          </a:p>
        </p:txBody>
      </p:sp>
      <p:sp>
        <p:nvSpPr>
          <p:cNvPr id="4" name="Marcador de pie de página 3"/>
          <p:cNvSpPr>
            <a:spLocks noGrp="1"/>
          </p:cNvSpPr>
          <p:nvPr>
            <p:ph type="ftr" sz="quarter" idx="11"/>
          </p:nvPr>
        </p:nvSpPr>
        <p:spPr/>
        <p:txBody>
          <a:bodyPr/>
          <a:lstStyle/>
          <a:p>
            <a:endParaRPr lang="es-PA"/>
          </a:p>
        </p:txBody>
      </p:sp>
      <p:sp>
        <p:nvSpPr>
          <p:cNvPr id="5" name="Marcador de número de diapositiva 4"/>
          <p:cNvSpPr>
            <a:spLocks noGrp="1"/>
          </p:cNvSpPr>
          <p:nvPr>
            <p:ph type="sldNum" sz="quarter" idx="12"/>
          </p:nvPr>
        </p:nvSpPr>
        <p:spPr/>
        <p:txBody>
          <a:bodyPr/>
          <a:lstStyle/>
          <a:p>
            <a:fld id="{0CB4649E-517D-4630-AF66-618C4D0A2865}" type="slidenum">
              <a:rPr lang="es-PA" smtClean="0"/>
              <a:pPr/>
              <a:t>‹Nº›</a:t>
            </a:fld>
            <a:endParaRPr lang="es-PA"/>
          </a:p>
        </p:txBody>
      </p:sp>
    </p:spTree>
    <p:extLst>
      <p:ext uri="{BB962C8B-B14F-4D97-AF65-F5344CB8AC3E}">
        <p14:creationId xmlns="" xmlns:p14="http://schemas.microsoft.com/office/powerpoint/2010/main" val="338047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C7B5FCD-9436-414B-8D0C-7FA7B14B65E6}" type="datetimeFigureOut">
              <a:rPr lang="es-PA" smtClean="0"/>
              <a:pPr/>
              <a:t>05/26/2018</a:t>
            </a:fld>
            <a:endParaRPr lang="es-PA"/>
          </a:p>
        </p:txBody>
      </p:sp>
      <p:sp>
        <p:nvSpPr>
          <p:cNvPr id="3" name="Marcador de pie de página 2"/>
          <p:cNvSpPr>
            <a:spLocks noGrp="1"/>
          </p:cNvSpPr>
          <p:nvPr>
            <p:ph type="ftr" sz="quarter" idx="11"/>
          </p:nvPr>
        </p:nvSpPr>
        <p:spPr/>
        <p:txBody>
          <a:bodyPr/>
          <a:lstStyle/>
          <a:p>
            <a:endParaRPr lang="es-PA"/>
          </a:p>
        </p:txBody>
      </p:sp>
      <p:sp>
        <p:nvSpPr>
          <p:cNvPr id="4" name="Marcador de número de diapositiva 3"/>
          <p:cNvSpPr>
            <a:spLocks noGrp="1"/>
          </p:cNvSpPr>
          <p:nvPr>
            <p:ph type="sldNum" sz="quarter" idx="12"/>
          </p:nvPr>
        </p:nvSpPr>
        <p:spPr/>
        <p:txBody>
          <a:bodyPr/>
          <a:lstStyle/>
          <a:p>
            <a:fld id="{0CB4649E-517D-4630-AF66-618C4D0A2865}" type="slidenum">
              <a:rPr lang="es-PA" smtClean="0"/>
              <a:pPr/>
              <a:t>‹Nº›</a:t>
            </a:fld>
            <a:endParaRPr lang="es-PA"/>
          </a:p>
        </p:txBody>
      </p:sp>
    </p:spTree>
    <p:extLst>
      <p:ext uri="{BB962C8B-B14F-4D97-AF65-F5344CB8AC3E}">
        <p14:creationId xmlns="" xmlns:p14="http://schemas.microsoft.com/office/powerpoint/2010/main" val="3761881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A"/>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C7B5FCD-9436-414B-8D0C-7FA7B14B65E6}" type="datetimeFigureOut">
              <a:rPr lang="es-PA" smtClean="0"/>
              <a:pPr/>
              <a:t>05/26/2018</a:t>
            </a:fld>
            <a:endParaRPr lang="es-PA"/>
          </a:p>
        </p:txBody>
      </p:sp>
      <p:sp>
        <p:nvSpPr>
          <p:cNvPr id="6" name="Marcador de pie de página 5"/>
          <p:cNvSpPr>
            <a:spLocks noGrp="1"/>
          </p:cNvSpPr>
          <p:nvPr>
            <p:ph type="ftr" sz="quarter" idx="11"/>
          </p:nvPr>
        </p:nvSpPr>
        <p:spPr/>
        <p:txBody>
          <a:bodyPr/>
          <a:lstStyle/>
          <a:p>
            <a:endParaRPr lang="es-PA"/>
          </a:p>
        </p:txBody>
      </p:sp>
      <p:sp>
        <p:nvSpPr>
          <p:cNvPr id="7" name="Marcador de número de diapositiva 6"/>
          <p:cNvSpPr>
            <a:spLocks noGrp="1"/>
          </p:cNvSpPr>
          <p:nvPr>
            <p:ph type="sldNum" sz="quarter" idx="12"/>
          </p:nvPr>
        </p:nvSpPr>
        <p:spPr/>
        <p:txBody>
          <a:bodyPr/>
          <a:lstStyle/>
          <a:p>
            <a:fld id="{0CB4649E-517D-4630-AF66-618C4D0A2865}" type="slidenum">
              <a:rPr lang="es-PA" smtClean="0"/>
              <a:pPr/>
              <a:t>‹Nº›</a:t>
            </a:fld>
            <a:endParaRPr lang="es-PA"/>
          </a:p>
        </p:txBody>
      </p:sp>
    </p:spTree>
    <p:extLst>
      <p:ext uri="{BB962C8B-B14F-4D97-AF65-F5344CB8AC3E}">
        <p14:creationId xmlns="" xmlns:p14="http://schemas.microsoft.com/office/powerpoint/2010/main" val="1728293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A"/>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A"/>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C7B5FCD-9436-414B-8D0C-7FA7B14B65E6}" type="datetimeFigureOut">
              <a:rPr lang="es-PA" smtClean="0"/>
              <a:pPr/>
              <a:t>05/26/2018</a:t>
            </a:fld>
            <a:endParaRPr lang="es-PA"/>
          </a:p>
        </p:txBody>
      </p:sp>
      <p:sp>
        <p:nvSpPr>
          <p:cNvPr id="6" name="Marcador de pie de página 5"/>
          <p:cNvSpPr>
            <a:spLocks noGrp="1"/>
          </p:cNvSpPr>
          <p:nvPr>
            <p:ph type="ftr" sz="quarter" idx="11"/>
          </p:nvPr>
        </p:nvSpPr>
        <p:spPr/>
        <p:txBody>
          <a:bodyPr/>
          <a:lstStyle/>
          <a:p>
            <a:endParaRPr lang="es-PA"/>
          </a:p>
        </p:txBody>
      </p:sp>
      <p:sp>
        <p:nvSpPr>
          <p:cNvPr id="7" name="Marcador de número de diapositiva 6"/>
          <p:cNvSpPr>
            <a:spLocks noGrp="1"/>
          </p:cNvSpPr>
          <p:nvPr>
            <p:ph type="sldNum" sz="quarter" idx="12"/>
          </p:nvPr>
        </p:nvSpPr>
        <p:spPr/>
        <p:txBody>
          <a:bodyPr/>
          <a:lstStyle/>
          <a:p>
            <a:fld id="{0CB4649E-517D-4630-AF66-618C4D0A2865}" type="slidenum">
              <a:rPr lang="es-PA" smtClean="0"/>
              <a:pPr/>
              <a:t>‹Nº›</a:t>
            </a:fld>
            <a:endParaRPr lang="es-PA"/>
          </a:p>
        </p:txBody>
      </p:sp>
    </p:spTree>
    <p:extLst>
      <p:ext uri="{BB962C8B-B14F-4D97-AF65-F5344CB8AC3E}">
        <p14:creationId xmlns="" xmlns:p14="http://schemas.microsoft.com/office/powerpoint/2010/main" val="4021351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A"/>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7B5FCD-9436-414B-8D0C-7FA7B14B65E6}" type="datetimeFigureOut">
              <a:rPr lang="es-PA" smtClean="0"/>
              <a:pPr/>
              <a:t>05/26/2018</a:t>
            </a:fld>
            <a:endParaRPr lang="es-PA"/>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A"/>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B4649E-517D-4630-AF66-618C4D0A2865}" type="slidenum">
              <a:rPr lang="es-PA" smtClean="0"/>
              <a:pPr/>
              <a:t>‹Nº›</a:t>
            </a:fld>
            <a:endParaRPr lang="es-PA"/>
          </a:p>
        </p:txBody>
      </p:sp>
    </p:spTree>
    <p:extLst>
      <p:ext uri="{BB962C8B-B14F-4D97-AF65-F5344CB8AC3E}">
        <p14:creationId xmlns="" xmlns:p14="http://schemas.microsoft.com/office/powerpoint/2010/main" val="2407977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microsoft.com/office/2007/relationships/diagramDrawing" Target="../diagrams/drawing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xml"/><Relationship Id="rId7"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microsoft.com/office/2007/relationships/diagramDrawing" Target="../diagrams/drawing2.xml"/></Relationships>
</file>

<file path=ppt/slides/_rels/slide1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3.xml"/><Relationship Id="rId7"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microsoft.com/office/2007/relationships/diagramDrawing" Target="../diagrams/drawing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4.xml"/><Relationship Id="rId7"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 Id="rId9" Type="http://schemas.microsoft.com/office/2007/relationships/diagramDrawing" Target="../diagrams/drawing4.xml"/></Relationships>
</file>

<file path=ppt/slides/_rels/slide2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5.xml"/><Relationship Id="rId7"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 Id="rId9" Type="http://schemas.microsoft.com/office/2007/relationships/diagramDrawing" Target="../diagrams/drawing5.xml"/></Relationships>
</file>

<file path=ppt/slides/_rels/slide2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6.xml"/><Relationship Id="rId7"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7.xml"/><Relationship Id="rId7"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 Id="rId9" Type="http://schemas.microsoft.com/office/2007/relationships/diagramDrawing" Target="../diagrams/drawing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3.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110" y="454125"/>
            <a:ext cx="10515600" cy="1325563"/>
          </a:xfrm>
        </p:spPr>
        <p:txBody>
          <a:bodyPr>
            <a:normAutofit fontScale="90000"/>
          </a:bodyPr>
          <a:lstStyle/>
          <a:p>
            <a:r>
              <a:rPr lang="en-US" b="1" dirty="0" err="1">
                <a:latin typeface="Myriad Pro" panose="020B0503030403020204" pitchFamily="34" charset="0"/>
              </a:rPr>
              <a:t>Sello</a:t>
            </a:r>
            <a:r>
              <a:rPr lang="en-US" b="1" dirty="0">
                <a:latin typeface="Myriad Pro" panose="020B0503030403020204" pitchFamily="34" charset="0"/>
              </a:rPr>
              <a:t> de Igualdad de </a:t>
            </a:r>
            <a:r>
              <a:rPr lang="en-US" b="1" dirty="0" err="1">
                <a:latin typeface="Myriad Pro" panose="020B0503030403020204" pitchFamily="34" charset="0"/>
              </a:rPr>
              <a:t>Género</a:t>
            </a:r>
            <a:r>
              <a:rPr lang="en-US" b="1" dirty="0">
                <a:latin typeface="Myriad Pro" panose="020B0503030403020204" pitchFamily="34" charset="0"/>
              </a:rPr>
              <a:t> </a:t>
            </a:r>
            <a:r>
              <a:rPr lang="en-US" b="1" dirty="0" err="1">
                <a:latin typeface="Myriad Pro" panose="020B0503030403020204" pitchFamily="34" charset="0"/>
              </a:rPr>
              <a:t>en</a:t>
            </a:r>
            <a:r>
              <a:rPr lang="en-US" b="1" dirty="0">
                <a:latin typeface="Myriad Pro" panose="020B0503030403020204" pitchFamily="34" charset="0"/>
              </a:rPr>
              <a:t> el </a:t>
            </a:r>
            <a:br>
              <a:rPr lang="en-US" b="1" dirty="0">
                <a:latin typeface="Myriad Pro" panose="020B0503030403020204" pitchFamily="34" charset="0"/>
              </a:rPr>
            </a:br>
            <a:r>
              <a:rPr lang="en-US" b="1" dirty="0">
                <a:latin typeface="Myriad Pro" panose="020B0503030403020204" pitchFamily="34" charset="0"/>
              </a:rPr>
              <a:t>Sector </a:t>
            </a:r>
            <a:r>
              <a:rPr lang="en-US" b="1" dirty="0" err="1">
                <a:latin typeface="Myriad Pro" panose="020B0503030403020204" pitchFamily="34" charset="0"/>
              </a:rPr>
              <a:t>Público</a:t>
            </a:r>
            <a:r>
              <a:rPr lang="es-PA" b="1" dirty="0">
                <a:latin typeface="Myriad Pro" panose="020B0503030403020204" pitchFamily="34" charset="0"/>
              </a:rPr>
              <a:t/>
            </a:r>
            <a:br>
              <a:rPr lang="es-PA" b="1" dirty="0">
                <a:latin typeface="Myriad Pro" panose="020B0503030403020204" pitchFamily="34" charset="0"/>
              </a:rPr>
            </a:br>
            <a:endParaRPr lang="es-PA" b="1" dirty="0">
              <a:latin typeface="Myriad Pro" panose="020B0503030403020204" pitchFamily="34" charset="0"/>
            </a:endParaRPr>
          </a:p>
        </p:txBody>
      </p:sp>
      <p:pic>
        <p:nvPicPr>
          <p:cNvPr id="7" name="Imagen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1189945" y="365603"/>
            <a:ext cx="656660" cy="1289867"/>
          </a:xfrm>
          <a:prstGeom prst="rect">
            <a:avLst/>
          </a:prstGeom>
        </p:spPr>
      </p:pic>
      <p:grpSp>
        <p:nvGrpSpPr>
          <p:cNvPr id="12" name="Group 11"/>
          <p:cNvGrpSpPr/>
          <p:nvPr/>
        </p:nvGrpSpPr>
        <p:grpSpPr>
          <a:xfrm>
            <a:off x="-1" y="1779687"/>
            <a:ext cx="12192001" cy="5078313"/>
            <a:chOff x="0" y="1832349"/>
            <a:chExt cx="12192001" cy="5078313"/>
          </a:xfrm>
        </p:grpSpPr>
        <p:sp>
          <p:nvSpPr>
            <p:cNvPr id="8" name="TextBox 7"/>
            <p:cNvSpPr txBox="1"/>
            <p:nvPr/>
          </p:nvSpPr>
          <p:spPr>
            <a:xfrm>
              <a:off x="0" y="1832349"/>
              <a:ext cx="12192000" cy="5078313"/>
            </a:xfrm>
            <a:prstGeom prst="rect">
              <a:avLst/>
            </a:prstGeom>
            <a:solidFill>
              <a:schemeClr val="accent1">
                <a:lumMod val="50000"/>
              </a:schemeClr>
            </a:solidFill>
          </p:spPr>
          <p:txBody>
            <a:bodyPr wrap="square" rtlCol="0">
              <a:spAutoFit/>
            </a:bodyPr>
            <a:lstStyle/>
            <a:p>
              <a:endParaRPr lang="es-PA" dirty="0" smtClean="0"/>
            </a:p>
            <a:p>
              <a:endParaRPr lang="es-PA" dirty="0"/>
            </a:p>
            <a:p>
              <a:endParaRPr lang="es-PA" dirty="0" smtClean="0"/>
            </a:p>
            <a:p>
              <a:endParaRPr lang="es-PA" dirty="0"/>
            </a:p>
            <a:p>
              <a:endParaRPr lang="es-PA" dirty="0" smtClean="0"/>
            </a:p>
            <a:p>
              <a:endParaRPr lang="es-PA" dirty="0"/>
            </a:p>
            <a:p>
              <a:endParaRPr lang="es-PA" dirty="0" smtClean="0"/>
            </a:p>
            <a:p>
              <a:endParaRPr lang="es-PA" dirty="0"/>
            </a:p>
            <a:p>
              <a:endParaRPr lang="es-PA" dirty="0" smtClean="0"/>
            </a:p>
            <a:p>
              <a:endParaRPr lang="es-PA" dirty="0"/>
            </a:p>
            <a:p>
              <a:endParaRPr lang="es-PA" dirty="0" smtClean="0"/>
            </a:p>
            <a:p>
              <a:endParaRPr lang="es-PA" dirty="0"/>
            </a:p>
            <a:p>
              <a:endParaRPr lang="es-PA" dirty="0" smtClean="0"/>
            </a:p>
            <a:p>
              <a:endParaRPr lang="es-PA" dirty="0"/>
            </a:p>
            <a:p>
              <a:endParaRPr lang="es-PA" dirty="0" smtClean="0"/>
            </a:p>
            <a:p>
              <a:endParaRPr lang="es-PA" dirty="0"/>
            </a:p>
            <a:p>
              <a:endParaRPr lang="es-PA" dirty="0" smtClean="0"/>
            </a:p>
            <a:p>
              <a:endParaRPr lang="es-PA" dirty="0"/>
            </a:p>
          </p:txBody>
        </p:sp>
        <p:pic>
          <p:nvPicPr>
            <p:cNvPr id="11" name="Imagen 4"/>
            <p:cNvPicPr>
              <a:picLocks noChangeAspect="1"/>
            </p:cNvPicPr>
            <p:nvPr/>
          </p:nvPicPr>
          <p:blipFill rotWithShape="1">
            <a:blip r:embed="rId3">
              <a:extLst>
                <a:ext uri="{28A0092B-C50C-407E-A947-70E740481C1C}">
                  <a14:useLocalDpi xmlns="" xmlns:a14="http://schemas.microsoft.com/office/drawing/2010/main" val="0"/>
                </a:ext>
              </a:extLst>
            </a:blip>
            <a:srcRect r="15433" b="18010"/>
            <a:stretch/>
          </p:blipFill>
          <p:spPr>
            <a:xfrm>
              <a:off x="9006349" y="2654833"/>
              <a:ext cx="3185652" cy="4203168"/>
            </a:xfrm>
            <a:prstGeom prst="rect">
              <a:avLst/>
            </a:prstGeom>
          </p:spPr>
        </p:pic>
      </p:grpSp>
      <p:sp>
        <p:nvSpPr>
          <p:cNvPr id="15" name="CuadroTexto 1"/>
          <p:cNvSpPr txBox="1"/>
          <p:nvPr/>
        </p:nvSpPr>
        <p:spPr>
          <a:xfrm>
            <a:off x="131341" y="6307899"/>
            <a:ext cx="9648967" cy="276999"/>
          </a:xfrm>
          <a:prstGeom prst="rect">
            <a:avLst/>
          </a:prstGeom>
          <a:noFill/>
        </p:spPr>
        <p:txBody>
          <a:bodyPr wrap="square" rtlCol="0">
            <a:spAutoFit/>
          </a:bodyPr>
          <a:lstStyle/>
          <a:p>
            <a:r>
              <a:rPr lang="es-PA" sz="1200" dirty="0">
                <a:solidFill>
                  <a:schemeClr val="bg1"/>
                </a:solidFill>
                <a:latin typeface="HelveticaNeueLT Std Med" panose="020B0804020202020204" pitchFamily="34" charset="0"/>
              </a:rPr>
              <a:t>Sello de Igualdad de Género en el Sector Público para la implementación de la Agenda 2030 </a:t>
            </a:r>
          </a:p>
        </p:txBody>
      </p:sp>
      <p:sp>
        <p:nvSpPr>
          <p:cNvPr id="10" name="Title 1">
            <a:extLst>
              <a:ext uri="{FF2B5EF4-FFF2-40B4-BE49-F238E27FC236}">
                <a16:creationId xmlns="" xmlns:a16="http://schemas.microsoft.com/office/drawing/2014/main" id="{404BE4B2-4177-4770-9E24-32ECD5E3B110}"/>
              </a:ext>
            </a:extLst>
          </p:cNvPr>
          <p:cNvSpPr txBox="1">
            <a:spLocks/>
          </p:cNvSpPr>
          <p:nvPr/>
        </p:nvSpPr>
        <p:spPr>
          <a:xfrm>
            <a:off x="209066" y="2092519"/>
            <a:ext cx="8543029" cy="2691752"/>
          </a:xfrm>
          <a:prstGeom prst="rect">
            <a:avLst/>
          </a:prstGeom>
        </p:spPr>
        <p:txBody>
          <a:bodyPr vert="horz" lIns="91440" tIns="45720" rIns="91440" bIns="45720" rtlCol="0" anchor="ctr">
            <a:normAutofit fontScale="97500"/>
          </a:bodyPr>
          <a:lstStyle/>
          <a:p>
            <a:pPr marL="0" marR="0" lvl="0" indent="0" defTabSz="914400" rtl="0" eaLnBrk="1" fontAlgn="auto" latinLnBrk="0" hangingPunct="1">
              <a:lnSpc>
                <a:spcPct val="90000"/>
              </a:lnSpc>
              <a:spcBef>
                <a:spcPct val="0"/>
              </a:spcBef>
              <a:spcAft>
                <a:spcPts val="0"/>
              </a:spcAft>
              <a:buClrTx/>
              <a:buSzTx/>
              <a:buFontTx/>
              <a:buNone/>
              <a:tabLst/>
              <a:defRPr/>
            </a:pPr>
            <a:endParaRPr kumimoji="0" lang="en-US" sz="2000" b="1" i="0" u="none" strike="noStrike" kern="1200" cap="none" spc="0" normalizeH="0" baseline="0" noProof="0" dirty="0" smtClean="0">
              <a:ln>
                <a:noFill/>
              </a:ln>
              <a:solidFill>
                <a:schemeClr val="bg1"/>
              </a:solidFill>
              <a:effectLst/>
              <a:uLnTx/>
              <a:uFillTx/>
              <a:latin typeface="Myriad Pro"/>
              <a:ea typeface="+mj-ea"/>
              <a:cs typeface="+mj-cs"/>
            </a:endParaRPr>
          </a:p>
          <a:p>
            <a:pPr marL="0" marR="0" lvl="0" indent="0" defTabSz="914400" rtl="0" eaLnBrk="1" fontAlgn="auto" latinLnBrk="0" hangingPunct="1">
              <a:lnSpc>
                <a:spcPct val="90000"/>
              </a:lnSpc>
              <a:spcBef>
                <a:spcPct val="0"/>
              </a:spcBef>
              <a:spcAft>
                <a:spcPts val="0"/>
              </a:spcAft>
              <a:buClrTx/>
              <a:buSzTx/>
              <a:buFontTx/>
              <a:buNone/>
              <a:tabLst/>
              <a:defRPr/>
            </a:pPr>
            <a:endParaRPr lang="en-US" sz="2000" b="1" dirty="0">
              <a:solidFill>
                <a:schemeClr val="bg1"/>
              </a:solidFill>
              <a:latin typeface="Myriad Pro"/>
              <a:ea typeface="+mj-ea"/>
              <a:cs typeface="+mj-cs"/>
            </a:endParaRPr>
          </a:p>
          <a:p>
            <a:pPr marL="0" marR="0" lvl="0" indent="0" defTabSz="914400" rtl="0" eaLnBrk="1" fontAlgn="auto" latinLnBrk="0" hangingPunct="1">
              <a:lnSpc>
                <a:spcPct val="90000"/>
              </a:lnSpc>
              <a:spcBef>
                <a:spcPct val="0"/>
              </a:spcBef>
              <a:spcAft>
                <a:spcPts val="0"/>
              </a:spcAft>
              <a:buClrTx/>
              <a:buSzTx/>
              <a:buFontTx/>
              <a:buNone/>
              <a:tabLst/>
              <a:defRPr/>
            </a:pPr>
            <a:endParaRPr kumimoji="0" lang="en-US" sz="2000" b="1" i="0" u="none" strike="noStrike" kern="1200" cap="none" spc="0" normalizeH="0" baseline="0" noProof="0" dirty="0" smtClean="0">
              <a:ln>
                <a:noFill/>
              </a:ln>
              <a:solidFill>
                <a:schemeClr val="bg1"/>
              </a:solidFill>
              <a:effectLst/>
              <a:uLnTx/>
              <a:uFillTx/>
              <a:latin typeface="Myriad Pro"/>
              <a:ea typeface="+mj-ea"/>
              <a:cs typeface="+mj-cs"/>
            </a:endParaRPr>
          </a:p>
          <a:p>
            <a:pPr marL="0" marR="0" lvl="0" indent="0" defTabSz="914400" rtl="0" eaLnBrk="1" fontAlgn="auto" latinLnBrk="0" hangingPunct="1">
              <a:lnSpc>
                <a:spcPct val="90000"/>
              </a:lnSpc>
              <a:spcBef>
                <a:spcPct val="0"/>
              </a:spcBef>
              <a:spcAft>
                <a:spcPts val="0"/>
              </a:spcAft>
              <a:buClrTx/>
              <a:buSzTx/>
              <a:buFontTx/>
              <a:buNone/>
              <a:tabLst/>
              <a:defRPr/>
            </a:pPr>
            <a:endParaRPr lang="en-US" sz="2000" b="1" dirty="0">
              <a:solidFill>
                <a:schemeClr val="bg1"/>
              </a:solidFill>
              <a:latin typeface="Myriad Pro"/>
              <a:ea typeface="+mj-ea"/>
              <a:cs typeface="+mj-cs"/>
            </a:endParaRPr>
          </a:p>
          <a:p>
            <a:pPr marL="0" marR="0" lvl="0" indent="0" defTabSz="914400" rtl="0" eaLnBrk="1" fontAlgn="auto" latinLnBrk="0" hangingPunct="1">
              <a:lnSpc>
                <a:spcPct val="90000"/>
              </a:lnSpc>
              <a:spcBef>
                <a:spcPct val="0"/>
              </a:spcBef>
              <a:spcAft>
                <a:spcPts val="0"/>
              </a:spcAft>
              <a:buClrTx/>
              <a:buSzTx/>
              <a:buFontTx/>
              <a:buNone/>
              <a:tabLst/>
              <a:defRPr/>
            </a:pPr>
            <a:endParaRPr kumimoji="0" lang="en-US" sz="2000" b="1" i="0" u="none" strike="noStrike" kern="1200" cap="none" spc="0" normalizeH="0" baseline="0" noProof="0" dirty="0" smtClean="0">
              <a:ln>
                <a:noFill/>
              </a:ln>
              <a:solidFill>
                <a:schemeClr val="bg1"/>
              </a:solidFill>
              <a:effectLst/>
              <a:uLnTx/>
              <a:uFillTx/>
              <a:latin typeface="Myriad Pro"/>
              <a:ea typeface="+mj-ea"/>
              <a:cs typeface="+mj-cs"/>
            </a:endParaRPr>
          </a:p>
          <a:p>
            <a:pPr marL="0" marR="0" lvl="0" indent="0" defTabSz="914400" rtl="0" eaLnBrk="1" fontAlgn="auto" latinLnBrk="0" hangingPunct="1">
              <a:lnSpc>
                <a:spcPct val="90000"/>
              </a:lnSpc>
              <a:spcBef>
                <a:spcPct val="0"/>
              </a:spcBef>
              <a:spcAft>
                <a:spcPts val="0"/>
              </a:spcAft>
              <a:buClrTx/>
              <a:buSzTx/>
              <a:buFontTx/>
              <a:buNone/>
              <a:tabLst/>
              <a:defRPr/>
            </a:pPr>
            <a:endParaRPr lang="en-US" sz="2000" b="1" dirty="0">
              <a:solidFill>
                <a:schemeClr val="bg1"/>
              </a:solidFill>
              <a:latin typeface="Myriad Pro"/>
              <a:ea typeface="+mj-ea"/>
              <a:cs typeface="+mj-cs"/>
            </a:endParaRPr>
          </a:p>
          <a:p>
            <a:pPr marL="0" marR="0" lvl="0" indent="0" defTabSz="914400" rtl="0" eaLnBrk="1" fontAlgn="auto" latinLnBrk="0" hangingPunct="1">
              <a:lnSpc>
                <a:spcPct val="9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bg1"/>
                </a:solidFill>
                <a:effectLst/>
                <a:uLnTx/>
                <a:uFillTx/>
                <a:latin typeface="Myriad Pro"/>
                <a:ea typeface="+mj-ea"/>
                <a:cs typeface="+mj-cs"/>
              </a:rPr>
              <a:t>TRANSFORMANDO EL ESTADO:</a:t>
            </a:r>
          </a:p>
          <a:p>
            <a:pPr marL="0" marR="0" lvl="0" indent="0" defTabSz="914400" rtl="0" eaLnBrk="1" fontAlgn="auto" latinLnBrk="0" hangingPunct="1">
              <a:lnSpc>
                <a:spcPct val="9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bg1"/>
                </a:solidFill>
                <a:effectLst/>
                <a:uLnTx/>
                <a:uFillTx/>
                <a:latin typeface="Myriad Pro"/>
                <a:ea typeface="+mj-ea"/>
                <a:cs typeface="+mj-cs"/>
              </a:rPr>
              <a:t> </a:t>
            </a:r>
            <a:r>
              <a:rPr kumimoji="0" lang="es-ES" sz="2000" b="1" i="0" u="none" strike="noStrike" kern="1200" cap="none" spc="0" normalizeH="0" baseline="0" noProof="0" dirty="0" smtClean="0">
                <a:ln>
                  <a:noFill/>
                </a:ln>
                <a:solidFill>
                  <a:schemeClr val="bg1"/>
                </a:solidFill>
                <a:effectLst/>
                <a:uLnTx/>
                <a:uFillTx/>
                <a:latin typeface="Myriad Pro"/>
                <a:ea typeface="+mj-ea"/>
                <a:cs typeface="+mj-cs"/>
              </a:rPr>
              <a:t>Acelerar la Igualdad de Género en el Sector Público </a:t>
            </a:r>
          </a:p>
          <a:p>
            <a:pPr marL="0" marR="0" lvl="0" indent="0" defTabSz="914400" rtl="0" eaLnBrk="1" fontAlgn="auto" latinLnBrk="0" hangingPunct="1">
              <a:lnSpc>
                <a:spcPct val="90000"/>
              </a:lnSpc>
              <a:spcBef>
                <a:spcPct val="0"/>
              </a:spcBef>
              <a:spcAft>
                <a:spcPts val="0"/>
              </a:spcAft>
              <a:buClrTx/>
              <a:buSzTx/>
              <a:buFontTx/>
              <a:buNone/>
              <a:tabLst/>
              <a:defRPr/>
            </a:pPr>
            <a:r>
              <a:rPr kumimoji="0" lang="es-ES" sz="2000" b="1" i="0" u="none" strike="noStrike" kern="1200" cap="none" spc="0" normalizeH="0" baseline="0" noProof="0" dirty="0" smtClean="0">
                <a:ln>
                  <a:noFill/>
                </a:ln>
                <a:solidFill>
                  <a:schemeClr val="bg1"/>
                </a:solidFill>
                <a:effectLst/>
                <a:uLnTx/>
                <a:uFillTx/>
                <a:latin typeface="Myriad Pro"/>
                <a:ea typeface="+mj-ea"/>
                <a:cs typeface="+mj-cs"/>
              </a:rPr>
              <a:t>en el marco de la Agenda 2030 </a:t>
            </a:r>
            <a:endParaRPr kumimoji="0" lang="en-US" sz="2000" b="0" i="0" u="none" strike="noStrike" kern="1200" cap="none" spc="0" normalizeH="0" baseline="0" noProof="0" dirty="0">
              <a:ln>
                <a:noFill/>
              </a:ln>
              <a:solidFill>
                <a:schemeClr val="bg1"/>
              </a:solidFill>
              <a:effectLst/>
              <a:uLnTx/>
              <a:uFillTx/>
              <a:latin typeface="Myriad Pro"/>
              <a:ea typeface="+mj-ea"/>
              <a:cs typeface="+mj-cs"/>
            </a:endParaRPr>
          </a:p>
        </p:txBody>
      </p:sp>
      <p:sp>
        <p:nvSpPr>
          <p:cNvPr id="13" name="Subtitle 2">
            <a:extLst>
              <a:ext uri="{FF2B5EF4-FFF2-40B4-BE49-F238E27FC236}">
                <a16:creationId xmlns="" xmlns:a16="http://schemas.microsoft.com/office/drawing/2014/main" id="{59F54B10-7155-4970-91A6-CF760150828D}"/>
              </a:ext>
            </a:extLst>
          </p:cNvPr>
          <p:cNvSpPr txBox="1">
            <a:spLocks/>
          </p:cNvSpPr>
          <p:nvPr/>
        </p:nvSpPr>
        <p:spPr>
          <a:xfrm>
            <a:off x="307028" y="5069989"/>
            <a:ext cx="7593981" cy="1181835"/>
          </a:xfrm>
          <a:prstGeom prst="rect">
            <a:avLst/>
          </a:prstGeom>
        </p:spPr>
        <p:txBody>
          <a:bodyPr vert="horz" lIns="91440" tIns="45720" rIns="91440" bIns="45720" rtlCol="0">
            <a:normAutofit/>
          </a:bodyPr>
          <a:lstStyle/>
          <a:p>
            <a:pPr marL="228600" marR="0" lvl="0" indent="-228600" defTabSz="914400" rtl="0" eaLnBrk="1" fontAlgn="auto" latinLnBrk="0" hangingPunct="1">
              <a:lnSpc>
                <a:spcPct val="90000"/>
              </a:lnSpc>
              <a:spcBef>
                <a:spcPts val="1000"/>
              </a:spcBef>
              <a:spcAft>
                <a:spcPts val="0"/>
              </a:spcAft>
              <a:buClrTx/>
              <a:buSzTx/>
              <a:tabLst/>
              <a:defRPr/>
            </a:pPr>
            <a:r>
              <a:rPr kumimoji="0" lang="es-ES" sz="2000" b="0" i="1" u="none" strike="noStrike" kern="1200" cap="none" spc="0" normalizeH="0" baseline="0" noProof="0" dirty="0" smtClean="0">
                <a:ln>
                  <a:noFill/>
                </a:ln>
                <a:solidFill>
                  <a:schemeClr val="bg1"/>
                </a:solidFill>
                <a:effectLst/>
                <a:uLnTx/>
                <a:uFillTx/>
                <a:latin typeface="+mn-lt"/>
                <a:ea typeface="+mn-ea"/>
                <a:cs typeface="+mn-cs"/>
              </a:rPr>
              <a:t>8 y 9 de Mayo de 2018 – Panamá</a:t>
            </a:r>
            <a:endParaRPr kumimoji="0" lang="en-US" sz="20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 xmlns:p14="http://schemas.microsoft.com/office/powerpoint/2010/main" val="872935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a:spLocks noGrp="1"/>
          </p:cNvSpPr>
          <p:nvPr>
            <p:ph idx="1"/>
          </p:nvPr>
        </p:nvSpPr>
        <p:spPr>
          <a:xfrm>
            <a:off x="476211" y="2283955"/>
            <a:ext cx="11334829" cy="4214842"/>
          </a:xfrm>
        </p:spPr>
        <p:txBody>
          <a:bodyPr>
            <a:noAutofit/>
          </a:bodyPr>
          <a:lstStyle/>
          <a:p>
            <a:pPr marL="0" indent="0">
              <a:buNone/>
            </a:pPr>
            <a:r>
              <a:rPr lang="es-PA" sz="2400" b="1" dirty="0" smtClean="0">
                <a:latin typeface="Arial" pitchFamily="34" charset="0"/>
                <a:cs typeface="Arial" pitchFamily="34" charset="0"/>
              </a:rPr>
              <a:t>4.1. </a:t>
            </a:r>
            <a:r>
              <a:rPr lang="es-CL" sz="2400" b="1" dirty="0" smtClean="0">
                <a:latin typeface="Arial" pitchFamily="34" charset="0"/>
                <a:cs typeface="Arial" pitchFamily="34" charset="0"/>
              </a:rPr>
              <a:t>Los valores y la cultura institucional están comprometidos con un ambiente libre  discriminación por raza, edad, género, credo, orientación e identidad sexual tiene tolerancia cero al acoso sexual y laboral y a  la violencia contra las mujeres. </a:t>
            </a:r>
            <a:endParaRPr lang="es-PA" sz="2400" b="1" dirty="0" smtClean="0">
              <a:latin typeface="Arial" pitchFamily="34" charset="0"/>
              <a:cs typeface="Arial" pitchFamily="34" charset="0"/>
            </a:endParaRPr>
          </a:p>
          <a:p>
            <a:pPr marL="0" indent="0">
              <a:buNone/>
            </a:pPr>
            <a:r>
              <a:rPr lang="es-PA" sz="2400" b="1" dirty="0" smtClean="0">
                <a:latin typeface="Arial" pitchFamily="34" charset="0"/>
                <a:cs typeface="Arial" pitchFamily="34" charset="0"/>
              </a:rPr>
              <a:t>4.2. </a:t>
            </a:r>
            <a:r>
              <a:rPr lang="es-CL" sz="2400" b="1" dirty="0" smtClean="0">
                <a:latin typeface="Arial" pitchFamily="34" charset="0"/>
                <a:cs typeface="Arial" pitchFamily="34" charset="0"/>
              </a:rPr>
              <a:t>La gestión de los RRHH incorpora la perspectiva de género en todos sus aspectos.</a:t>
            </a:r>
            <a:endParaRPr lang="es-PA" sz="2400" b="1" dirty="0" smtClean="0">
              <a:latin typeface="Arial" pitchFamily="34" charset="0"/>
              <a:cs typeface="Arial" pitchFamily="34" charset="0"/>
            </a:endParaRPr>
          </a:p>
          <a:p>
            <a:pPr marL="0" indent="0">
              <a:buNone/>
            </a:pPr>
            <a:r>
              <a:rPr lang="es-PA" sz="2400" b="1" dirty="0" smtClean="0">
                <a:latin typeface="Arial" pitchFamily="34" charset="0"/>
                <a:cs typeface="Arial" pitchFamily="34" charset="0"/>
              </a:rPr>
              <a:t>4.3. </a:t>
            </a:r>
            <a:r>
              <a:rPr lang="es-CL" sz="2400" b="1" dirty="0" smtClean="0">
                <a:latin typeface="Arial" pitchFamily="34" charset="0"/>
                <a:cs typeface="Arial" pitchFamily="34" charset="0"/>
              </a:rPr>
              <a:t>Políticas de conciliación la vida laboral y familiar con corresponsabilidad. </a:t>
            </a:r>
            <a:endParaRPr lang="es-PA" sz="2400" b="1" dirty="0" smtClean="0">
              <a:latin typeface="Arial" pitchFamily="34" charset="0"/>
              <a:cs typeface="Arial" pitchFamily="34" charset="0"/>
            </a:endParaRPr>
          </a:p>
        </p:txBody>
      </p:sp>
      <p:sp>
        <p:nvSpPr>
          <p:cNvPr id="13" name="12 Rectángulo redondeado"/>
          <p:cNvSpPr/>
          <p:nvPr/>
        </p:nvSpPr>
        <p:spPr>
          <a:xfrm>
            <a:off x="242158" y="1396089"/>
            <a:ext cx="10763325" cy="714380"/>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t"/>
          <a:lstStyle/>
          <a:p>
            <a:pPr algn="ctr"/>
            <a:r>
              <a:rPr lang="es-PA" sz="2000" b="1" dirty="0"/>
              <a:t>R4. </a:t>
            </a:r>
            <a:r>
              <a:rPr lang="es-CL" sz="2000" b="1" dirty="0"/>
              <a:t>Ambientes laborales institucionales que </a:t>
            </a:r>
            <a:r>
              <a:rPr lang="es-CL" sz="2000" b="1" dirty="0" smtClean="0"/>
              <a:t>favorecen </a:t>
            </a:r>
            <a:r>
              <a:rPr lang="es-CL" sz="2000" b="1" dirty="0"/>
              <a:t>la igualdad de género y la no </a:t>
            </a:r>
            <a:r>
              <a:rPr lang="es-CL" sz="2000" b="1" dirty="0" smtClean="0"/>
              <a:t>discriminación</a:t>
            </a:r>
            <a:endParaRPr lang="es-ES" sz="2000" b="1" dirty="0"/>
          </a:p>
        </p:txBody>
      </p:sp>
      <p:sp>
        <p:nvSpPr>
          <p:cNvPr id="6" name="5 Rectángulo"/>
          <p:cNvSpPr/>
          <p:nvPr/>
        </p:nvSpPr>
        <p:spPr>
          <a:xfrm>
            <a:off x="4680848" y="5394575"/>
            <a:ext cx="2372765" cy="461665"/>
          </a:xfrm>
          <a:prstGeom prst="rect">
            <a:avLst/>
          </a:prstGeom>
        </p:spPr>
        <p:txBody>
          <a:bodyPr wrap="none">
            <a:spAutoFit/>
          </a:bodyPr>
          <a:lstStyle/>
          <a:p>
            <a:r>
              <a:rPr lang="es-PA" sz="2400" b="1" dirty="0" smtClean="0">
                <a:solidFill>
                  <a:schemeClr val="accent1">
                    <a:lumMod val="50000"/>
                  </a:schemeClr>
                </a:solidFill>
                <a:latin typeface="Arial" pitchFamily="34" charset="0"/>
                <a:cs typeface="Arial" pitchFamily="34" charset="0"/>
              </a:rPr>
              <a:t>(7 indicadores)</a:t>
            </a:r>
            <a:endParaRPr lang="es-CL" sz="2400" dirty="0">
              <a:solidFill>
                <a:schemeClr val="accent1">
                  <a:lumMod val="50000"/>
                </a:schemeClr>
              </a:solidFill>
            </a:endParaRPr>
          </a:p>
        </p:txBody>
      </p:sp>
      <p:pic>
        <p:nvPicPr>
          <p:cNvPr id="7" name="Imagen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1199765" y="296777"/>
            <a:ext cx="656660" cy="1289867"/>
          </a:xfrm>
          <a:prstGeom prst="rect">
            <a:avLst/>
          </a:prstGeom>
        </p:spPr>
      </p:pic>
      <p:cxnSp>
        <p:nvCxnSpPr>
          <p:cNvPr id="8" name="Conector recto 5"/>
          <p:cNvCxnSpPr/>
          <p:nvPr/>
        </p:nvCxnSpPr>
        <p:spPr>
          <a:xfrm>
            <a:off x="518615" y="1039440"/>
            <a:ext cx="10345003" cy="0"/>
          </a:xfrm>
          <a:prstGeom prst="line">
            <a:avLst/>
          </a:prstGeom>
          <a:ln/>
        </p:spPr>
        <p:style>
          <a:lnRef idx="3">
            <a:schemeClr val="accent5"/>
          </a:lnRef>
          <a:fillRef idx="0">
            <a:schemeClr val="accent5"/>
          </a:fillRef>
          <a:effectRef idx="2">
            <a:schemeClr val="accent5"/>
          </a:effectRef>
          <a:fontRef idx="minor">
            <a:schemeClr val="tx1"/>
          </a:fontRef>
        </p:style>
      </p:cxnSp>
      <p:pic>
        <p:nvPicPr>
          <p:cNvPr id="9" name="Imagen 7"/>
          <p:cNvPicPr>
            <a:picLocks noChangeAspect="1"/>
          </p:cNvPicPr>
          <p:nvPr/>
        </p:nvPicPr>
        <p:blipFill rotWithShape="1">
          <a:blip r:embed="rId4">
            <a:extLst>
              <a:ext uri="{28A0092B-C50C-407E-A947-70E740481C1C}">
                <a14:useLocalDpi xmlns="" xmlns:a14="http://schemas.microsoft.com/office/drawing/2010/main" val="0"/>
              </a:ext>
            </a:extLst>
          </a:blip>
          <a:srcRect r="21984" b="25703"/>
          <a:stretch/>
        </p:blipFill>
        <p:spPr>
          <a:xfrm>
            <a:off x="10467832" y="4602398"/>
            <a:ext cx="1724167" cy="2255602"/>
          </a:xfrm>
          <a:prstGeom prst="rect">
            <a:avLst/>
          </a:prstGeom>
        </p:spPr>
      </p:pic>
      <p:sp>
        <p:nvSpPr>
          <p:cNvPr id="10" name="CuadroTexto 1"/>
          <p:cNvSpPr txBox="1"/>
          <p:nvPr/>
        </p:nvSpPr>
        <p:spPr>
          <a:xfrm>
            <a:off x="368489" y="6008160"/>
            <a:ext cx="9648967" cy="276999"/>
          </a:xfrm>
          <a:prstGeom prst="rect">
            <a:avLst/>
          </a:prstGeom>
          <a:noFill/>
        </p:spPr>
        <p:txBody>
          <a:bodyPr wrap="square" rtlCol="0">
            <a:spAutoFit/>
          </a:bodyPr>
          <a:lstStyle/>
          <a:p>
            <a:r>
              <a:rPr lang="es-PA" sz="1200" dirty="0">
                <a:solidFill>
                  <a:schemeClr val="accent1">
                    <a:lumMod val="50000"/>
                  </a:schemeClr>
                </a:solidFill>
                <a:latin typeface="HelveticaNeueLT Std Med" panose="020B0804020202020204" pitchFamily="34" charset="0"/>
              </a:rPr>
              <a:t>Sello de Igualdad de Género en el Sector Público para la implementación de la Agenda 2030 </a:t>
            </a:r>
          </a:p>
        </p:txBody>
      </p:sp>
      <p:sp>
        <p:nvSpPr>
          <p:cNvPr id="11" name="CuadroTexto 4"/>
          <p:cNvSpPr txBox="1"/>
          <p:nvPr/>
        </p:nvSpPr>
        <p:spPr>
          <a:xfrm>
            <a:off x="368489" y="279215"/>
            <a:ext cx="10170202" cy="584775"/>
          </a:xfrm>
          <a:prstGeom prst="rect">
            <a:avLst/>
          </a:prstGeom>
          <a:noFill/>
        </p:spPr>
        <p:txBody>
          <a:bodyPr wrap="square" rtlCol="0">
            <a:spAutoFit/>
          </a:bodyPr>
          <a:lstStyle/>
          <a:p>
            <a:r>
              <a:rPr lang="en-US" sz="3200" b="1" dirty="0" smtClean="0">
                <a:latin typeface="Myriad Pro" panose="020B0503030403020204" pitchFamily="34" charset="0"/>
              </a:rPr>
              <a:t>4. </a:t>
            </a:r>
            <a:r>
              <a:rPr lang="en-US" sz="3200" b="1" dirty="0" err="1" smtClean="0">
                <a:latin typeface="Myriad Pro" panose="020B0503030403020204" pitchFamily="34" charset="0"/>
              </a:rPr>
              <a:t>Ambientes</a:t>
            </a:r>
            <a:r>
              <a:rPr lang="en-US" sz="3200" b="1" dirty="0" smtClean="0">
                <a:latin typeface="Myriad Pro" panose="020B0503030403020204" pitchFamily="34" charset="0"/>
              </a:rPr>
              <a:t> </a:t>
            </a:r>
            <a:r>
              <a:rPr lang="en-US" sz="3200" b="1" dirty="0" err="1" smtClean="0">
                <a:latin typeface="Myriad Pro" panose="020B0503030403020204" pitchFamily="34" charset="0"/>
              </a:rPr>
              <a:t>laborales</a:t>
            </a:r>
            <a:r>
              <a:rPr lang="en-US" sz="3200" b="1" dirty="0" smtClean="0">
                <a:latin typeface="Myriad Pro" panose="020B0503030403020204" pitchFamily="34" charset="0"/>
              </a:rPr>
              <a:t> </a:t>
            </a:r>
            <a:r>
              <a:rPr lang="en-US" sz="3200" b="1" dirty="0" err="1" smtClean="0">
                <a:latin typeface="Myriad Pro" panose="020B0503030403020204" pitchFamily="34" charset="0"/>
              </a:rPr>
              <a:t>para</a:t>
            </a:r>
            <a:r>
              <a:rPr lang="en-US" sz="3200" b="1" dirty="0" smtClean="0">
                <a:latin typeface="Myriad Pro" panose="020B0503030403020204" pitchFamily="34" charset="0"/>
              </a:rPr>
              <a:t> la </a:t>
            </a:r>
            <a:r>
              <a:rPr lang="en-US" sz="3200" b="1" dirty="0" err="1" smtClean="0">
                <a:latin typeface="Myriad Pro" panose="020B0503030403020204" pitchFamily="34" charset="0"/>
              </a:rPr>
              <a:t>Igualdad</a:t>
            </a:r>
            <a:r>
              <a:rPr lang="en-US" sz="3200" b="1" dirty="0" smtClean="0">
                <a:latin typeface="Myriad Pro" panose="020B0503030403020204" pitchFamily="34" charset="0"/>
              </a:rPr>
              <a:t> de </a:t>
            </a:r>
            <a:r>
              <a:rPr lang="en-US" sz="3200" b="1" dirty="0" err="1" smtClean="0">
                <a:latin typeface="Myriad Pro" panose="020B0503030403020204" pitchFamily="34" charset="0"/>
              </a:rPr>
              <a:t>Género</a:t>
            </a:r>
            <a:r>
              <a:rPr lang="en-US" sz="3200" b="1" dirty="0" smtClean="0">
                <a:latin typeface="Myriad Pro" panose="020B0503030403020204" pitchFamily="34" charset="0"/>
              </a:rPr>
              <a:t> </a:t>
            </a:r>
            <a:endParaRPr lang="es-PA" dirty="0">
              <a:latin typeface="HelveticaNeueLT Std Thin" panose="020B0403020202020204" pitchFamily="34" charset="0"/>
            </a:endParaRPr>
          </a:p>
        </p:txBody>
      </p:sp>
    </p:spTree>
    <p:extLst>
      <p:ext uri="{BB962C8B-B14F-4D97-AF65-F5344CB8AC3E}">
        <p14:creationId xmlns="" xmlns:p14="http://schemas.microsoft.com/office/powerpoint/2010/main" val="200597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lide(fromBottom)">
                                      <p:cBhvr>
                                        <p:cTn id="7" dur="500"/>
                                        <p:tgtEl>
                                          <p:spTgt spid="13"/>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slide(fromBottom)">
                                      <p:cBhvr>
                                        <p:cTn id="10" dur="5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slide(fromBottom)">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slide(fromBottom)">
                                      <p:cBhvr>
                                        <p:cTn id="20" dur="500"/>
                                        <p:tgtEl>
                                          <p:spTgt spid="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slide(fromBottom)">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13" grpId="0" animBg="1"/>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a:spLocks noGrp="1"/>
          </p:cNvSpPr>
          <p:nvPr>
            <p:ph idx="1"/>
          </p:nvPr>
        </p:nvSpPr>
        <p:spPr>
          <a:xfrm>
            <a:off x="231282" y="2810552"/>
            <a:ext cx="11334829" cy="2463580"/>
          </a:xfrm>
        </p:spPr>
        <p:txBody>
          <a:bodyPr>
            <a:noAutofit/>
          </a:bodyPr>
          <a:lstStyle/>
          <a:p>
            <a:pPr marL="0" indent="0">
              <a:buNone/>
            </a:pPr>
            <a:r>
              <a:rPr lang="es-PA" sz="2400" b="1" dirty="0" smtClean="0">
                <a:latin typeface="Arial" pitchFamily="34" charset="0"/>
                <a:cs typeface="Arial" pitchFamily="34" charset="0"/>
              </a:rPr>
              <a:t>5.1. Mecanismos de participación ciudadana institucionalizados.</a:t>
            </a:r>
          </a:p>
          <a:p>
            <a:pPr marL="0" indent="0">
              <a:buNone/>
            </a:pPr>
            <a:r>
              <a:rPr lang="es-PA" sz="2400" b="1" dirty="0" smtClean="0">
                <a:latin typeface="Arial" pitchFamily="34" charset="0"/>
                <a:cs typeface="Arial" pitchFamily="34" charset="0"/>
              </a:rPr>
              <a:t>5.2. </a:t>
            </a:r>
            <a:r>
              <a:rPr lang="es-CL" sz="2400" b="1" dirty="0" smtClean="0">
                <a:latin typeface="Arial" pitchFamily="34" charset="0"/>
                <a:cs typeface="Arial" pitchFamily="34" charset="0"/>
              </a:rPr>
              <a:t>La institución desarrolla alianzas estratégicas para la igualdad de género y los derechos de las mujeres.</a:t>
            </a:r>
            <a:endParaRPr lang="es-PA" sz="2400" b="1" dirty="0" smtClean="0">
              <a:latin typeface="Arial" pitchFamily="34" charset="0"/>
              <a:cs typeface="Arial" pitchFamily="34" charset="0"/>
            </a:endParaRPr>
          </a:p>
        </p:txBody>
      </p:sp>
      <p:sp>
        <p:nvSpPr>
          <p:cNvPr id="13" name="12 Rectángulo redondeado"/>
          <p:cNvSpPr/>
          <p:nvPr/>
        </p:nvSpPr>
        <p:spPr>
          <a:xfrm>
            <a:off x="304751" y="1669597"/>
            <a:ext cx="10668075" cy="785818"/>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t"/>
          <a:lstStyle/>
          <a:p>
            <a:pPr algn="ctr"/>
            <a:r>
              <a:rPr lang="es-PA" sz="2000" b="1" dirty="0"/>
              <a:t>R5. </a:t>
            </a:r>
            <a:r>
              <a:rPr lang="es-CL" sz="2000" b="1" dirty="0" smtClean="0"/>
              <a:t>Ciudadanía activa y participativa en el ciclo de las políticas públicas y en la rendición de cuentas de la institución en el marco de la Agenda 2030.</a:t>
            </a:r>
            <a:endParaRPr lang="es-ES" sz="2000" b="1" dirty="0"/>
          </a:p>
        </p:txBody>
      </p:sp>
      <p:sp>
        <p:nvSpPr>
          <p:cNvPr id="6" name="5 Rectángulo"/>
          <p:cNvSpPr/>
          <p:nvPr/>
        </p:nvSpPr>
        <p:spPr>
          <a:xfrm>
            <a:off x="4365160" y="4690411"/>
            <a:ext cx="2372765" cy="461665"/>
          </a:xfrm>
          <a:prstGeom prst="rect">
            <a:avLst/>
          </a:prstGeom>
        </p:spPr>
        <p:txBody>
          <a:bodyPr wrap="none">
            <a:spAutoFit/>
          </a:bodyPr>
          <a:lstStyle/>
          <a:p>
            <a:r>
              <a:rPr lang="es-PA" sz="2400" b="1" dirty="0" smtClean="0">
                <a:solidFill>
                  <a:schemeClr val="accent1">
                    <a:lumMod val="50000"/>
                  </a:schemeClr>
                </a:solidFill>
                <a:latin typeface="Arial" pitchFamily="34" charset="0"/>
                <a:cs typeface="Arial" pitchFamily="34" charset="0"/>
              </a:rPr>
              <a:t>(4 indicadores)</a:t>
            </a:r>
            <a:endParaRPr lang="es-CL" sz="2400" dirty="0">
              <a:solidFill>
                <a:schemeClr val="accent1">
                  <a:lumMod val="50000"/>
                </a:schemeClr>
              </a:solidFill>
            </a:endParaRPr>
          </a:p>
        </p:txBody>
      </p:sp>
      <p:pic>
        <p:nvPicPr>
          <p:cNvPr id="7" name="Imagen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1199765" y="296777"/>
            <a:ext cx="656660" cy="1289867"/>
          </a:xfrm>
          <a:prstGeom prst="rect">
            <a:avLst/>
          </a:prstGeom>
        </p:spPr>
      </p:pic>
      <p:cxnSp>
        <p:nvCxnSpPr>
          <p:cNvPr id="8" name="Conector recto 5"/>
          <p:cNvCxnSpPr/>
          <p:nvPr/>
        </p:nvCxnSpPr>
        <p:spPr>
          <a:xfrm>
            <a:off x="518615" y="1300704"/>
            <a:ext cx="10345003" cy="0"/>
          </a:xfrm>
          <a:prstGeom prst="line">
            <a:avLst/>
          </a:prstGeom>
          <a:ln/>
        </p:spPr>
        <p:style>
          <a:lnRef idx="3">
            <a:schemeClr val="accent5"/>
          </a:lnRef>
          <a:fillRef idx="0">
            <a:schemeClr val="accent5"/>
          </a:fillRef>
          <a:effectRef idx="2">
            <a:schemeClr val="accent5"/>
          </a:effectRef>
          <a:fontRef idx="minor">
            <a:schemeClr val="tx1"/>
          </a:fontRef>
        </p:style>
      </p:cxnSp>
      <p:pic>
        <p:nvPicPr>
          <p:cNvPr id="9" name="Imagen 7"/>
          <p:cNvPicPr>
            <a:picLocks noChangeAspect="1"/>
          </p:cNvPicPr>
          <p:nvPr/>
        </p:nvPicPr>
        <p:blipFill rotWithShape="1">
          <a:blip r:embed="rId4">
            <a:extLst>
              <a:ext uri="{28A0092B-C50C-407E-A947-70E740481C1C}">
                <a14:useLocalDpi xmlns="" xmlns:a14="http://schemas.microsoft.com/office/drawing/2010/main" val="0"/>
              </a:ext>
            </a:extLst>
          </a:blip>
          <a:srcRect r="21984" b="25703"/>
          <a:stretch/>
        </p:blipFill>
        <p:spPr>
          <a:xfrm>
            <a:off x="10467832" y="4602398"/>
            <a:ext cx="1724167" cy="2255602"/>
          </a:xfrm>
          <a:prstGeom prst="rect">
            <a:avLst/>
          </a:prstGeom>
        </p:spPr>
      </p:pic>
      <p:sp>
        <p:nvSpPr>
          <p:cNvPr id="10" name="CuadroTexto 1"/>
          <p:cNvSpPr txBox="1"/>
          <p:nvPr/>
        </p:nvSpPr>
        <p:spPr>
          <a:xfrm>
            <a:off x="368489" y="6008160"/>
            <a:ext cx="9648967" cy="276999"/>
          </a:xfrm>
          <a:prstGeom prst="rect">
            <a:avLst/>
          </a:prstGeom>
          <a:noFill/>
        </p:spPr>
        <p:txBody>
          <a:bodyPr wrap="square" rtlCol="0">
            <a:spAutoFit/>
          </a:bodyPr>
          <a:lstStyle/>
          <a:p>
            <a:r>
              <a:rPr lang="es-PA" sz="1200" dirty="0">
                <a:solidFill>
                  <a:schemeClr val="accent1">
                    <a:lumMod val="50000"/>
                  </a:schemeClr>
                </a:solidFill>
                <a:latin typeface="HelveticaNeueLT Std Med" panose="020B0804020202020204" pitchFamily="34" charset="0"/>
              </a:rPr>
              <a:t>Sello de Igualdad de Género en el Sector Público para la implementación de la Agenda 2030 </a:t>
            </a:r>
          </a:p>
        </p:txBody>
      </p:sp>
      <p:sp>
        <p:nvSpPr>
          <p:cNvPr id="11" name="CuadroTexto 4"/>
          <p:cNvSpPr txBox="1"/>
          <p:nvPr/>
        </p:nvSpPr>
        <p:spPr>
          <a:xfrm>
            <a:off x="368489" y="159660"/>
            <a:ext cx="9648967" cy="1077218"/>
          </a:xfrm>
          <a:prstGeom prst="rect">
            <a:avLst/>
          </a:prstGeom>
          <a:noFill/>
        </p:spPr>
        <p:txBody>
          <a:bodyPr wrap="square" rtlCol="0">
            <a:spAutoFit/>
          </a:bodyPr>
          <a:lstStyle/>
          <a:p>
            <a:r>
              <a:rPr lang="en-US" sz="3200" b="1" dirty="0" smtClean="0">
                <a:latin typeface="Myriad Pro" panose="020B0503030403020204" pitchFamily="34" charset="0"/>
              </a:rPr>
              <a:t>5. </a:t>
            </a:r>
            <a:r>
              <a:rPr lang="en-US" sz="3200" b="1" dirty="0" err="1" smtClean="0">
                <a:latin typeface="Myriad Pro" panose="020B0503030403020204" pitchFamily="34" charset="0"/>
              </a:rPr>
              <a:t>Participación</a:t>
            </a:r>
            <a:r>
              <a:rPr lang="en-US" sz="3200" b="1" dirty="0" smtClean="0">
                <a:latin typeface="Myriad Pro" panose="020B0503030403020204" pitchFamily="34" charset="0"/>
              </a:rPr>
              <a:t>, </a:t>
            </a:r>
            <a:r>
              <a:rPr lang="en-US" sz="3200" b="1" dirty="0" err="1" smtClean="0">
                <a:latin typeface="Myriad Pro" panose="020B0503030403020204" pitchFamily="34" charset="0"/>
              </a:rPr>
              <a:t>alianzas</a:t>
            </a:r>
            <a:r>
              <a:rPr lang="en-US" sz="3200" b="1" dirty="0" smtClean="0">
                <a:latin typeface="Myriad Pro" panose="020B0503030403020204" pitchFamily="34" charset="0"/>
              </a:rPr>
              <a:t> y </a:t>
            </a:r>
            <a:r>
              <a:rPr lang="en-US" sz="3200" b="1" dirty="0" err="1" smtClean="0">
                <a:latin typeface="Myriad Pro" panose="020B0503030403020204" pitchFamily="34" charset="0"/>
              </a:rPr>
              <a:t>rendición</a:t>
            </a:r>
            <a:r>
              <a:rPr lang="en-US" sz="3200" b="1" dirty="0" smtClean="0">
                <a:latin typeface="Myriad Pro" panose="020B0503030403020204" pitchFamily="34" charset="0"/>
              </a:rPr>
              <a:t> de </a:t>
            </a:r>
            <a:r>
              <a:rPr lang="en-US" sz="3200" b="1" dirty="0" err="1" smtClean="0">
                <a:latin typeface="Myriad Pro" panose="020B0503030403020204" pitchFamily="34" charset="0"/>
              </a:rPr>
              <a:t>cuentas</a:t>
            </a:r>
            <a:r>
              <a:rPr lang="en-US" sz="3200" b="1" dirty="0" smtClean="0">
                <a:latin typeface="Myriad Pro" panose="020B0503030403020204" pitchFamily="34" charset="0"/>
              </a:rPr>
              <a:t>  </a:t>
            </a:r>
            <a:r>
              <a:rPr lang="en-US" sz="3200" b="1" dirty="0" err="1" smtClean="0">
                <a:latin typeface="Myriad Pro" panose="020B0503030403020204" pitchFamily="34" charset="0"/>
              </a:rPr>
              <a:t>para</a:t>
            </a:r>
            <a:r>
              <a:rPr lang="en-US" sz="3200" b="1" dirty="0" smtClean="0">
                <a:latin typeface="Myriad Pro" panose="020B0503030403020204" pitchFamily="34" charset="0"/>
              </a:rPr>
              <a:t> la </a:t>
            </a:r>
            <a:r>
              <a:rPr lang="en-US" sz="3200" b="1" dirty="0" err="1" smtClean="0">
                <a:latin typeface="Myriad Pro" panose="020B0503030403020204" pitchFamily="34" charset="0"/>
              </a:rPr>
              <a:t>Igualdad</a:t>
            </a:r>
            <a:r>
              <a:rPr lang="en-US" sz="3200" b="1" dirty="0" smtClean="0">
                <a:latin typeface="Myriad Pro" panose="020B0503030403020204" pitchFamily="34" charset="0"/>
              </a:rPr>
              <a:t> de </a:t>
            </a:r>
            <a:r>
              <a:rPr lang="en-US" sz="3200" b="1" dirty="0" err="1" smtClean="0">
                <a:latin typeface="Myriad Pro" panose="020B0503030403020204" pitchFamily="34" charset="0"/>
              </a:rPr>
              <a:t>Género</a:t>
            </a:r>
            <a:r>
              <a:rPr lang="en-US" sz="3200" b="1" dirty="0" smtClean="0">
                <a:latin typeface="Myriad Pro" panose="020B0503030403020204" pitchFamily="34" charset="0"/>
              </a:rPr>
              <a:t> </a:t>
            </a:r>
            <a:endParaRPr lang="es-PA" dirty="0">
              <a:latin typeface="HelveticaNeueLT Std Thin" panose="020B0403020202020204" pitchFamily="34" charset="0"/>
            </a:endParaRPr>
          </a:p>
        </p:txBody>
      </p:sp>
    </p:spTree>
    <p:extLst>
      <p:ext uri="{BB962C8B-B14F-4D97-AF65-F5344CB8AC3E}">
        <p14:creationId xmlns="" xmlns:p14="http://schemas.microsoft.com/office/powerpoint/2010/main" val="200597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lide(fromBottom)">
                                      <p:cBhvr>
                                        <p:cTn id="7" dur="500"/>
                                        <p:tgtEl>
                                          <p:spTgt spid="13"/>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slide(fromBottom)">
                                      <p:cBhvr>
                                        <p:cTn id="10" dur="5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slide(fromBottom)">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slide(fromBottom)">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13" grpId="0" animBg="1"/>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2057400" y="1540431"/>
            <a:ext cx="7690757" cy="1854482"/>
          </a:xfrm>
          <a:prstGeom prst="rect">
            <a:avLst/>
          </a:prstGeom>
          <a:solidFill>
            <a:schemeClr val="accent1">
              <a:lumMod val="50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en-US" sz="4000" b="1" dirty="0" smtClean="0">
                <a:solidFill>
                  <a:schemeClr val="bg1"/>
                </a:solidFill>
              </a:rPr>
              <a:t>Primer </a:t>
            </a:r>
            <a:r>
              <a:rPr lang="en-US" sz="4000" b="1" dirty="0" err="1" smtClean="0">
                <a:solidFill>
                  <a:schemeClr val="bg1"/>
                </a:solidFill>
              </a:rPr>
              <a:t>ejercicio</a:t>
            </a:r>
            <a:r>
              <a:rPr lang="en-US" sz="4000" b="1" dirty="0" smtClean="0">
                <a:solidFill>
                  <a:schemeClr val="bg1"/>
                </a:solidFill>
              </a:rPr>
              <a:t> de </a:t>
            </a:r>
            <a:r>
              <a:rPr lang="en-US" sz="4000" b="1" dirty="0" err="1" smtClean="0">
                <a:solidFill>
                  <a:schemeClr val="bg1"/>
                </a:solidFill>
              </a:rPr>
              <a:t>autodiagnóstico</a:t>
            </a:r>
            <a:endParaRPr lang="en-US" sz="4000" b="1" dirty="0">
              <a:solidFill>
                <a:schemeClr val="bg1"/>
              </a:solidFill>
            </a:endParaRPr>
          </a:p>
        </p:txBody>
      </p:sp>
      <p:pic>
        <p:nvPicPr>
          <p:cNvPr id="8" name="Imagen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1199765" y="296777"/>
            <a:ext cx="656660" cy="1289867"/>
          </a:xfrm>
          <a:prstGeom prst="rect">
            <a:avLst/>
          </a:prstGeom>
        </p:spPr>
      </p:pic>
      <p:cxnSp>
        <p:nvCxnSpPr>
          <p:cNvPr id="10" name="Conector recto 5"/>
          <p:cNvCxnSpPr/>
          <p:nvPr/>
        </p:nvCxnSpPr>
        <p:spPr>
          <a:xfrm>
            <a:off x="518615" y="859821"/>
            <a:ext cx="10345003" cy="0"/>
          </a:xfrm>
          <a:prstGeom prst="line">
            <a:avLst/>
          </a:prstGeom>
          <a:ln/>
        </p:spPr>
        <p:style>
          <a:lnRef idx="3">
            <a:schemeClr val="accent5"/>
          </a:lnRef>
          <a:fillRef idx="0">
            <a:schemeClr val="accent5"/>
          </a:fillRef>
          <a:effectRef idx="2">
            <a:schemeClr val="accent5"/>
          </a:effectRef>
          <a:fontRef idx="minor">
            <a:schemeClr val="tx1"/>
          </a:fontRef>
        </p:style>
      </p:cxnSp>
      <p:pic>
        <p:nvPicPr>
          <p:cNvPr id="11" name="Imagen 7"/>
          <p:cNvPicPr>
            <a:picLocks noChangeAspect="1"/>
          </p:cNvPicPr>
          <p:nvPr/>
        </p:nvPicPr>
        <p:blipFill rotWithShape="1">
          <a:blip r:embed="rId3">
            <a:extLst>
              <a:ext uri="{28A0092B-C50C-407E-A947-70E740481C1C}">
                <a14:useLocalDpi xmlns="" xmlns:a14="http://schemas.microsoft.com/office/drawing/2010/main" val="0"/>
              </a:ext>
            </a:extLst>
          </a:blip>
          <a:srcRect r="21984" b="25703"/>
          <a:stretch/>
        </p:blipFill>
        <p:spPr>
          <a:xfrm>
            <a:off x="10467832" y="4602398"/>
            <a:ext cx="1724167" cy="2255602"/>
          </a:xfrm>
          <a:prstGeom prst="rect">
            <a:avLst/>
          </a:prstGeom>
        </p:spPr>
      </p:pic>
      <p:sp>
        <p:nvSpPr>
          <p:cNvPr id="12" name="CuadroTexto 1"/>
          <p:cNvSpPr txBox="1"/>
          <p:nvPr/>
        </p:nvSpPr>
        <p:spPr>
          <a:xfrm>
            <a:off x="368489" y="6008160"/>
            <a:ext cx="9648967" cy="276999"/>
          </a:xfrm>
          <a:prstGeom prst="rect">
            <a:avLst/>
          </a:prstGeom>
          <a:noFill/>
        </p:spPr>
        <p:txBody>
          <a:bodyPr wrap="square" rtlCol="0">
            <a:spAutoFit/>
          </a:bodyPr>
          <a:lstStyle/>
          <a:p>
            <a:r>
              <a:rPr lang="es-PA" sz="1200" dirty="0">
                <a:solidFill>
                  <a:schemeClr val="accent1">
                    <a:lumMod val="50000"/>
                  </a:schemeClr>
                </a:solidFill>
                <a:latin typeface="HelveticaNeueLT Std Med" panose="020B0804020202020204" pitchFamily="34" charset="0"/>
              </a:rPr>
              <a:t>Sello de Igualdad de Género en el Sector Público para la implementación de la Agenda 2030 </a:t>
            </a:r>
          </a:p>
        </p:txBody>
      </p:sp>
    </p:spTree>
    <p:extLst>
      <p:ext uri="{BB962C8B-B14F-4D97-AF65-F5344CB8AC3E}">
        <p14:creationId xmlns="" xmlns:p14="http://schemas.microsoft.com/office/powerpoint/2010/main" val="19821037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1199765" y="296777"/>
            <a:ext cx="656660" cy="1289867"/>
          </a:xfrm>
          <a:prstGeom prst="rect">
            <a:avLst/>
          </a:prstGeom>
        </p:spPr>
      </p:pic>
      <p:grpSp>
        <p:nvGrpSpPr>
          <p:cNvPr id="2" name="Group 13"/>
          <p:cNvGrpSpPr/>
          <p:nvPr/>
        </p:nvGrpSpPr>
        <p:grpSpPr>
          <a:xfrm>
            <a:off x="-35737" y="0"/>
            <a:ext cx="9816045" cy="6858000"/>
            <a:chOff x="-35737" y="0"/>
            <a:chExt cx="9816045" cy="6858000"/>
          </a:xfrm>
        </p:grpSpPr>
        <p:sp>
          <p:nvSpPr>
            <p:cNvPr id="13" name="Rectángulo 6"/>
            <p:cNvSpPr/>
            <p:nvPr/>
          </p:nvSpPr>
          <p:spPr>
            <a:xfrm>
              <a:off x="-35737" y="0"/>
              <a:ext cx="8998858" cy="6858000"/>
            </a:xfrm>
            <a:prstGeom prst="rect">
              <a:avLst/>
            </a:prstGeom>
            <a:solidFill>
              <a:schemeClr val="accent1">
                <a:lumMod val="50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es-ES" sz="1400" dirty="0">
                  <a:solidFill>
                    <a:schemeClr val="bg1"/>
                  </a:solidFill>
                </a:rPr>
                <a:t> </a:t>
              </a:r>
              <a:endParaRPr lang="es-ES" sz="2400" b="1" dirty="0">
                <a:solidFill>
                  <a:schemeClr val="bg1"/>
                </a:solidFill>
                <a:latin typeface="HelveticaNeueLT Std Thin" panose="020B0403020202020204" pitchFamily="34" charset="0"/>
              </a:endParaRPr>
            </a:p>
          </p:txBody>
        </p:sp>
        <p:sp>
          <p:nvSpPr>
            <p:cNvPr id="12" name="CuadroTexto 1"/>
            <p:cNvSpPr txBox="1"/>
            <p:nvPr/>
          </p:nvSpPr>
          <p:spPr>
            <a:xfrm>
              <a:off x="131341" y="6307899"/>
              <a:ext cx="9648967" cy="276999"/>
            </a:xfrm>
            <a:prstGeom prst="rect">
              <a:avLst/>
            </a:prstGeom>
            <a:noFill/>
          </p:spPr>
          <p:txBody>
            <a:bodyPr wrap="square" rtlCol="0">
              <a:spAutoFit/>
            </a:bodyPr>
            <a:lstStyle/>
            <a:p>
              <a:r>
                <a:rPr lang="es-PA" sz="1200" dirty="0">
                  <a:solidFill>
                    <a:schemeClr val="bg1"/>
                  </a:solidFill>
                  <a:latin typeface="HelveticaNeueLT Std Med" panose="020B0804020202020204" pitchFamily="34" charset="0"/>
                </a:rPr>
                <a:t>Sello de Igualdad de Género en el Sector Público para la implementación de la Agenda 2030 </a:t>
              </a:r>
            </a:p>
          </p:txBody>
        </p:sp>
        <p:pic>
          <p:nvPicPr>
            <p:cNvPr id="11" name="Imagen 7"/>
            <p:cNvPicPr>
              <a:picLocks noChangeAspect="1"/>
            </p:cNvPicPr>
            <p:nvPr/>
          </p:nvPicPr>
          <p:blipFill rotWithShape="1">
            <a:blip r:embed="rId4">
              <a:extLst>
                <a:ext uri="{28A0092B-C50C-407E-A947-70E740481C1C}">
                  <a14:useLocalDpi xmlns="" xmlns:a14="http://schemas.microsoft.com/office/drawing/2010/main" val="0"/>
                </a:ext>
              </a:extLst>
            </a:blip>
            <a:srcRect r="21984" b="25703"/>
            <a:stretch/>
          </p:blipFill>
          <p:spPr>
            <a:xfrm>
              <a:off x="7238954" y="4602398"/>
              <a:ext cx="1724167" cy="2255602"/>
            </a:xfrm>
            <a:prstGeom prst="rect">
              <a:avLst/>
            </a:prstGeom>
          </p:spPr>
        </p:pic>
      </p:grpSp>
      <p:sp>
        <p:nvSpPr>
          <p:cNvPr id="9" name="8 CuadroTexto"/>
          <p:cNvSpPr txBox="1"/>
          <p:nvPr/>
        </p:nvSpPr>
        <p:spPr>
          <a:xfrm>
            <a:off x="518405" y="582161"/>
            <a:ext cx="7786742" cy="1938992"/>
          </a:xfrm>
          <a:prstGeom prst="rect">
            <a:avLst/>
          </a:prstGeom>
          <a:noFill/>
          <a:ln>
            <a:noFill/>
          </a:ln>
        </p:spPr>
        <p:txBody>
          <a:bodyPr wrap="square" rtlCol="0">
            <a:spAutoFit/>
          </a:bodyPr>
          <a:lstStyle/>
          <a:p>
            <a:r>
              <a:rPr lang="es-ES" sz="4000" b="1" dirty="0" smtClean="0">
                <a:solidFill>
                  <a:schemeClr val="bg1"/>
                </a:solidFill>
                <a:latin typeface="Myriad Pro"/>
              </a:rPr>
              <a:t>¿Cómo se implementa el Sello de Igualdad de Género en el Sector Público?</a:t>
            </a:r>
            <a:endParaRPr lang="es-CL" sz="4000" dirty="0">
              <a:solidFill>
                <a:schemeClr val="bg1"/>
              </a:solidFill>
              <a:latin typeface="Myriad Pro"/>
            </a:endParaRPr>
          </a:p>
        </p:txBody>
      </p:sp>
    </p:spTree>
    <p:extLst>
      <p:ext uri="{BB962C8B-B14F-4D97-AF65-F5344CB8AC3E}">
        <p14:creationId xmlns="" xmlns:p14="http://schemas.microsoft.com/office/powerpoint/2010/main" val="1133957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DOCUMENTOS\Dropbox\01 - CONSULTORIAS\2018 PNUD Sello Público\PILOTAJE\SELLO PUBLICO COMPARTIDA\Hitos Sello Publico.jpg"/>
          <p:cNvPicPr>
            <a:picLocks noChangeAspect="1" noChangeArrowheads="1"/>
          </p:cNvPicPr>
          <p:nvPr/>
        </p:nvPicPr>
        <p:blipFill>
          <a:blip r:embed="rId2"/>
          <a:srcRect/>
          <a:stretch>
            <a:fillRect/>
          </a:stretch>
        </p:blipFill>
        <p:spPr bwMode="auto">
          <a:xfrm>
            <a:off x="0" y="0"/>
            <a:ext cx="12192000" cy="6858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p:cNvGraphicFramePr/>
          <p:nvPr>
            <p:extLst/>
          </p:nvPr>
        </p:nvGraphicFramePr>
        <p:xfrm>
          <a:off x="167968" y="1119612"/>
          <a:ext cx="11239579" cy="47149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Left Bracket 16"/>
          <p:cNvSpPr/>
          <p:nvPr/>
        </p:nvSpPr>
        <p:spPr>
          <a:xfrm rot="-5400000">
            <a:off x="6059424" y="1244851"/>
            <a:ext cx="73152" cy="8784976"/>
          </a:xfrm>
          <a:prstGeom prst="leftBracket">
            <a:avLst/>
          </a:prstGeom>
          <a:solidFill>
            <a:srgbClr val="009892"/>
          </a:solidFill>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TextBox 18"/>
          <p:cNvSpPr txBox="1"/>
          <p:nvPr/>
        </p:nvSpPr>
        <p:spPr>
          <a:xfrm>
            <a:off x="4223792" y="5780962"/>
            <a:ext cx="4634477" cy="461665"/>
          </a:xfrm>
          <a:prstGeom prst="rect">
            <a:avLst/>
          </a:prstGeom>
          <a:noFill/>
        </p:spPr>
        <p:txBody>
          <a:bodyPr wrap="square" rtlCol="0">
            <a:spAutoFit/>
          </a:bodyPr>
          <a:lstStyle/>
          <a:p>
            <a:pPr algn="ctr"/>
            <a:r>
              <a:rPr lang="en-US" sz="2400" b="1" dirty="0" err="1" smtClean="0">
                <a:solidFill>
                  <a:schemeClr val="accent1">
                    <a:lumMod val="50000"/>
                  </a:schemeClr>
                </a:solidFill>
              </a:rPr>
              <a:t>Tiempo</a:t>
            </a:r>
            <a:r>
              <a:rPr lang="en-US" sz="2400" b="1" dirty="0" smtClean="0">
                <a:solidFill>
                  <a:schemeClr val="accent1">
                    <a:lumMod val="50000"/>
                  </a:schemeClr>
                </a:solidFill>
              </a:rPr>
              <a:t> total: 11 </a:t>
            </a:r>
            <a:r>
              <a:rPr lang="en-US" sz="2400" b="1" dirty="0" err="1" smtClean="0">
                <a:solidFill>
                  <a:schemeClr val="accent1">
                    <a:lumMod val="50000"/>
                  </a:schemeClr>
                </a:solidFill>
              </a:rPr>
              <a:t>meses</a:t>
            </a:r>
            <a:endParaRPr lang="es-ES" sz="2400" b="1" dirty="0">
              <a:solidFill>
                <a:schemeClr val="accent1">
                  <a:lumMod val="50000"/>
                </a:schemeClr>
              </a:solidFill>
            </a:endParaRPr>
          </a:p>
        </p:txBody>
      </p:sp>
      <p:sp>
        <p:nvSpPr>
          <p:cNvPr id="9" name="Marcador de contenido 2"/>
          <p:cNvSpPr>
            <a:spLocks noGrp="1"/>
          </p:cNvSpPr>
          <p:nvPr>
            <p:ph idx="1"/>
          </p:nvPr>
        </p:nvSpPr>
        <p:spPr>
          <a:xfrm>
            <a:off x="1696819" y="1541920"/>
            <a:ext cx="5482952" cy="604664"/>
          </a:xfrm>
        </p:spPr>
        <p:txBody>
          <a:bodyPr>
            <a:noAutofit/>
          </a:bodyPr>
          <a:lstStyle/>
          <a:p>
            <a:pPr marL="0" indent="0">
              <a:buNone/>
            </a:pPr>
            <a:r>
              <a:rPr lang="en-US" sz="2400" b="1" dirty="0">
                <a:latin typeface="Calibri"/>
                <a:cs typeface="Calibri"/>
              </a:rPr>
              <a:t>	</a:t>
            </a:r>
          </a:p>
        </p:txBody>
      </p:sp>
      <p:sp>
        <p:nvSpPr>
          <p:cNvPr id="7" name="TextBox 8"/>
          <p:cNvSpPr txBox="1"/>
          <p:nvPr/>
        </p:nvSpPr>
        <p:spPr>
          <a:xfrm>
            <a:off x="651131" y="3948322"/>
            <a:ext cx="1550611" cy="307777"/>
          </a:xfrm>
          <a:prstGeom prst="rect">
            <a:avLst/>
          </a:prstGeom>
          <a:noFill/>
        </p:spPr>
        <p:txBody>
          <a:bodyPr wrap="square" rtlCol="0">
            <a:spAutoFit/>
          </a:bodyPr>
          <a:lstStyle/>
          <a:p>
            <a:r>
              <a:rPr lang="en-US" sz="1400" b="1" dirty="0" smtClean="0"/>
              <a:t>2 </a:t>
            </a:r>
            <a:r>
              <a:rPr lang="en-US" sz="1400" b="1" dirty="0" err="1" smtClean="0"/>
              <a:t>semanas</a:t>
            </a:r>
            <a:endParaRPr lang="en-US" sz="1400" b="1" dirty="0"/>
          </a:p>
        </p:txBody>
      </p:sp>
      <p:sp>
        <p:nvSpPr>
          <p:cNvPr id="11" name="TextBox 8"/>
          <p:cNvSpPr txBox="1"/>
          <p:nvPr/>
        </p:nvSpPr>
        <p:spPr>
          <a:xfrm>
            <a:off x="2399132" y="3238278"/>
            <a:ext cx="1550611" cy="307777"/>
          </a:xfrm>
          <a:prstGeom prst="rect">
            <a:avLst/>
          </a:prstGeom>
          <a:noFill/>
        </p:spPr>
        <p:txBody>
          <a:bodyPr wrap="square" rtlCol="0">
            <a:spAutoFit/>
          </a:bodyPr>
          <a:lstStyle/>
          <a:p>
            <a:r>
              <a:rPr lang="en-US" sz="1400" b="1" dirty="0" smtClean="0"/>
              <a:t>1 </a:t>
            </a:r>
            <a:r>
              <a:rPr lang="en-US" sz="1400" b="1" dirty="0" err="1" smtClean="0"/>
              <a:t>mes</a:t>
            </a:r>
            <a:endParaRPr lang="en-US" sz="1400" b="1" dirty="0"/>
          </a:p>
        </p:txBody>
      </p:sp>
      <p:sp>
        <p:nvSpPr>
          <p:cNvPr id="12" name="TextBox 8"/>
          <p:cNvSpPr txBox="1"/>
          <p:nvPr/>
        </p:nvSpPr>
        <p:spPr>
          <a:xfrm>
            <a:off x="4449031" y="2435874"/>
            <a:ext cx="1550611" cy="307777"/>
          </a:xfrm>
          <a:prstGeom prst="rect">
            <a:avLst/>
          </a:prstGeom>
          <a:noFill/>
        </p:spPr>
        <p:txBody>
          <a:bodyPr wrap="square" rtlCol="0">
            <a:spAutoFit/>
          </a:bodyPr>
          <a:lstStyle/>
          <a:p>
            <a:r>
              <a:rPr lang="en-US" sz="1400" b="1" dirty="0" smtClean="0"/>
              <a:t>1 </a:t>
            </a:r>
            <a:r>
              <a:rPr lang="en-US" sz="1400" b="1" dirty="0" err="1" smtClean="0"/>
              <a:t>mes</a:t>
            </a:r>
            <a:endParaRPr lang="en-US" sz="1400" b="1" dirty="0"/>
          </a:p>
        </p:txBody>
      </p:sp>
      <p:sp>
        <p:nvSpPr>
          <p:cNvPr id="13" name="TextBox 8"/>
          <p:cNvSpPr txBox="1"/>
          <p:nvPr/>
        </p:nvSpPr>
        <p:spPr>
          <a:xfrm>
            <a:off x="6247211" y="2045293"/>
            <a:ext cx="1550611" cy="307777"/>
          </a:xfrm>
          <a:prstGeom prst="rect">
            <a:avLst/>
          </a:prstGeom>
          <a:noFill/>
        </p:spPr>
        <p:txBody>
          <a:bodyPr wrap="square" rtlCol="0">
            <a:spAutoFit/>
          </a:bodyPr>
          <a:lstStyle/>
          <a:p>
            <a:r>
              <a:rPr lang="en-US" sz="1400" b="1" dirty="0" smtClean="0"/>
              <a:t>7 </a:t>
            </a:r>
            <a:r>
              <a:rPr lang="en-US" sz="1400" b="1" dirty="0" err="1" smtClean="0"/>
              <a:t>meses</a:t>
            </a:r>
            <a:endParaRPr lang="en-US" sz="1400" b="1" dirty="0"/>
          </a:p>
        </p:txBody>
      </p:sp>
      <p:sp>
        <p:nvSpPr>
          <p:cNvPr id="14" name="TextBox 8"/>
          <p:cNvSpPr txBox="1"/>
          <p:nvPr/>
        </p:nvSpPr>
        <p:spPr>
          <a:xfrm>
            <a:off x="8161460" y="1291519"/>
            <a:ext cx="1550611" cy="307777"/>
          </a:xfrm>
          <a:prstGeom prst="rect">
            <a:avLst/>
          </a:prstGeom>
          <a:noFill/>
        </p:spPr>
        <p:txBody>
          <a:bodyPr wrap="square" rtlCol="0">
            <a:spAutoFit/>
          </a:bodyPr>
          <a:lstStyle/>
          <a:p>
            <a:r>
              <a:rPr lang="en-US" sz="1400" b="1" dirty="0" smtClean="0"/>
              <a:t>1 </a:t>
            </a:r>
            <a:r>
              <a:rPr lang="en-US" sz="1400" b="1" dirty="0" err="1" smtClean="0"/>
              <a:t>mes</a:t>
            </a:r>
            <a:endParaRPr lang="en-US" sz="1400" b="1" dirty="0"/>
          </a:p>
        </p:txBody>
      </p:sp>
      <p:sp>
        <p:nvSpPr>
          <p:cNvPr id="15" name="TextBox 8"/>
          <p:cNvSpPr txBox="1"/>
          <p:nvPr/>
        </p:nvSpPr>
        <p:spPr>
          <a:xfrm>
            <a:off x="10260429" y="856888"/>
            <a:ext cx="1550611" cy="307777"/>
          </a:xfrm>
          <a:prstGeom prst="rect">
            <a:avLst/>
          </a:prstGeom>
          <a:noFill/>
        </p:spPr>
        <p:txBody>
          <a:bodyPr wrap="square" rtlCol="0">
            <a:spAutoFit/>
          </a:bodyPr>
          <a:lstStyle/>
          <a:p>
            <a:r>
              <a:rPr lang="en-US" sz="1400" b="1" dirty="0" smtClean="0"/>
              <a:t>2 </a:t>
            </a:r>
            <a:r>
              <a:rPr lang="en-US" sz="1400" b="1" dirty="0" err="1" smtClean="0"/>
              <a:t>semanas</a:t>
            </a:r>
            <a:endParaRPr lang="en-US" sz="1400" b="1" dirty="0"/>
          </a:p>
        </p:txBody>
      </p:sp>
      <p:pic>
        <p:nvPicPr>
          <p:cNvPr id="16" name="Imagen 3"/>
          <p:cNvPicPr>
            <a:picLocks noChangeAspect="1"/>
          </p:cNvPicPr>
          <p:nvPr/>
        </p:nvPicPr>
        <p:blipFill>
          <a:blip r:embed="rId7">
            <a:extLst>
              <a:ext uri="{28A0092B-C50C-407E-A947-70E740481C1C}">
                <a14:useLocalDpi xmlns="" xmlns:a14="http://schemas.microsoft.com/office/drawing/2010/main" val="0"/>
              </a:ext>
            </a:extLst>
          </a:blip>
          <a:stretch>
            <a:fillRect/>
          </a:stretch>
        </p:blipFill>
        <p:spPr>
          <a:xfrm>
            <a:off x="11393721" y="149001"/>
            <a:ext cx="656660" cy="1289867"/>
          </a:xfrm>
          <a:prstGeom prst="rect">
            <a:avLst/>
          </a:prstGeom>
        </p:spPr>
      </p:pic>
      <p:sp>
        <p:nvSpPr>
          <p:cNvPr id="22" name="CuadroTexto 4"/>
          <p:cNvSpPr txBox="1"/>
          <p:nvPr/>
        </p:nvSpPr>
        <p:spPr>
          <a:xfrm>
            <a:off x="368489" y="173846"/>
            <a:ext cx="9648967" cy="1077218"/>
          </a:xfrm>
          <a:prstGeom prst="rect">
            <a:avLst/>
          </a:prstGeom>
          <a:noFill/>
        </p:spPr>
        <p:txBody>
          <a:bodyPr wrap="square" rtlCol="0">
            <a:spAutoFit/>
          </a:bodyPr>
          <a:lstStyle/>
          <a:p>
            <a:r>
              <a:rPr lang="en-US" sz="3200" b="1" dirty="0" err="1" smtClean="0">
                <a:latin typeface="Myriad Pro" panose="020B0503030403020204" pitchFamily="34" charset="0"/>
              </a:rPr>
              <a:t>Proceso</a:t>
            </a:r>
            <a:r>
              <a:rPr lang="en-US" sz="3200" b="1" dirty="0" smtClean="0">
                <a:latin typeface="Myriad Pro" panose="020B0503030403020204" pitchFamily="34" charset="0"/>
              </a:rPr>
              <a:t> de </a:t>
            </a:r>
            <a:r>
              <a:rPr lang="en-US" sz="3200" b="1" dirty="0" err="1" smtClean="0">
                <a:latin typeface="Myriad Pro" panose="020B0503030403020204" pitchFamily="34" charset="0"/>
              </a:rPr>
              <a:t>Implementación</a:t>
            </a:r>
            <a:endParaRPr lang="es-PA" sz="3200" b="1" dirty="0">
              <a:latin typeface="Myriad Pro" panose="020B0503030403020204" pitchFamily="34" charset="0"/>
            </a:endParaRPr>
          </a:p>
          <a:p>
            <a:endParaRPr lang="es-PA" sz="3200" dirty="0">
              <a:latin typeface="HelveticaNeueLT Std Thin" panose="020B0403020202020204" pitchFamily="34" charset="0"/>
            </a:endParaRPr>
          </a:p>
        </p:txBody>
      </p:sp>
      <p:cxnSp>
        <p:nvCxnSpPr>
          <p:cNvPr id="23" name="Conector recto 5"/>
          <p:cNvCxnSpPr/>
          <p:nvPr/>
        </p:nvCxnSpPr>
        <p:spPr>
          <a:xfrm>
            <a:off x="518615" y="859821"/>
            <a:ext cx="10345003" cy="0"/>
          </a:xfrm>
          <a:prstGeom prst="line">
            <a:avLst/>
          </a:prstGeom>
          <a:ln/>
        </p:spPr>
        <p:style>
          <a:lnRef idx="3">
            <a:schemeClr val="accent5"/>
          </a:lnRef>
          <a:fillRef idx="0">
            <a:schemeClr val="accent5"/>
          </a:fillRef>
          <a:effectRef idx="2">
            <a:schemeClr val="accent5"/>
          </a:effectRef>
          <a:fontRef idx="minor">
            <a:schemeClr val="tx1"/>
          </a:fontRef>
        </p:style>
      </p:cxnSp>
      <p:pic>
        <p:nvPicPr>
          <p:cNvPr id="24" name="Imagen 7"/>
          <p:cNvPicPr>
            <a:picLocks noChangeAspect="1"/>
          </p:cNvPicPr>
          <p:nvPr/>
        </p:nvPicPr>
        <p:blipFill rotWithShape="1">
          <a:blip r:embed="rId8">
            <a:extLst>
              <a:ext uri="{28A0092B-C50C-407E-A947-70E740481C1C}">
                <a14:useLocalDpi xmlns="" xmlns:a14="http://schemas.microsoft.com/office/drawing/2010/main" val="0"/>
              </a:ext>
            </a:extLst>
          </a:blip>
          <a:srcRect r="21984" b="25703"/>
          <a:stretch/>
        </p:blipFill>
        <p:spPr>
          <a:xfrm>
            <a:off x="10467832" y="4602398"/>
            <a:ext cx="1724167" cy="2255602"/>
          </a:xfrm>
          <a:prstGeom prst="rect">
            <a:avLst/>
          </a:prstGeom>
        </p:spPr>
      </p:pic>
      <p:sp>
        <p:nvSpPr>
          <p:cNvPr id="25" name="CuadroTexto 1"/>
          <p:cNvSpPr txBox="1"/>
          <p:nvPr/>
        </p:nvSpPr>
        <p:spPr>
          <a:xfrm>
            <a:off x="368489" y="6423780"/>
            <a:ext cx="9648967" cy="276999"/>
          </a:xfrm>
          <a:prstGeom prst="rect">
            <a:avLst/>
          </a:prstGeom>
          <a:noFill/>
        </p:spPr>
        <p:txBody>
          <a:bodyPr wrap="square" rtlCol="0">
            <a:spAutoFit/>
          </a:bodyPr>
          <a:lstStyle/>
          <a:p>
            <a:r>
              <a:rPr lang="es-PA" sz="1200" dirty="0">
                <a:solidFill>
                  <a:schemeClr val="accent1">
                    <a:lumMod val="50000"/>
                  </a:schemeClr>
                </a:solidFill>
                <a:latin typeface="HelveticaNeueLT Std Med" panose="020B0804020202020204" pitchFamily="34" charset="0"/>
              </a:rPr>
              <a:t>Sello de Igualdad de Género en el Sector Público para la implementación de la Agenda 2030 </a:t>
            </a:r>
          </a:p>
        </p:txBody>
      </p:sp>
    </p:spTree>
    <p:extLst>
      <p:ext uri="{BB962C8B-B14F-4D97-AF65-F5344CB8AC3E}">
        <p14:creationId xmlns="" xmlns:p14="http://schemas.microsoft.com/office/powerpoint/2010/main" val="36792630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1393721" y="149001"/>
            <a:ext cx="656660" cy="1289867"/>
          </a:xfrm>
          <a:prstGeom prst="rect">
            <a:avLst/>
          </a:prstGeom>
        </p:spPr>
      </p:pic>
      <p:sp>
        <p:nvSpPr>
          <p:cNvPr id="6" name="CuadroTexto 4"/>
          <p:cNvSpPr txBox="1"/>
          <p:nvPr/>
        </p:nvSpPr>
        <p:spPr>
          <a:xfrm>
            <a:off x="368489" y="173846"/>
            <a:ext cx="9648967" cy="1077218"/>
          </a:xfrm>
          <a:prstGeom prst="rect">
            <a:avLst/>
          </a:prstGeom>
          <a:noFill/>
        </p:spPr>
        <p:txBody>
          <a:bodyPr wrap="square" rtlCol="0">
            <a:spAutoFit/>
          </a:bodyPr>
          <a:lstStyle/>
          <a:p>
            <a:r>
              <a:rPr lang="en-US" sz="3200" b="1" dirty="0" err="1" smtClean="0">
                <a:latin typeface="Myriad Pro" panose="020B0503030403020204" pitchFamily="34" charset="0"/>
              </a:rPr>
              <a:t>Herramientas</a:t>
            </a:r>
            <a:r>
              <a:rPr lang="en-US" sz="3200" b="1" dirty="0" smtClean="0">
                <a:latin typeface="Myriad Pro" panose="020B0503030403020204" pitchFamily="34" charset="0"/>
              </a:rPr>
              <a:t> </a:t>
            </a:r>
            <a:r>
              <a:rPr lang="en-US" sz="3200" b="1" dirty="0" err="1" smtClean="0">
                <a:latin typeface="Myriad Pro" panose="020B0503030403020204" pitchFamily="34" charset="0"/>
              </a:rPr>
              <a:t>para</a:t>
            </a:r>
            <a:r>
              <a:rPr lang="en-US" sz="3200" b="1" dirty="0" smtClean="0">
                <a:latin typeface="Myriad Pro" panose="020B0503030403020204" pitchFamily="34" charset="0"/>
              </a:rPr>
              <a:t> la </a:t>
            </a:r>
            <a:r>
              <a:rPr lang="en-US" sz="3200" b="1" dirty="0" err="1" smtClean="0">
                <a:latin typeface="Myriad Pro" panose="020B0503030403020204" pitchFamily="34" charset="0"/>
              </a:rPr>
              <a:t>Implementación</a:t>
            </a:r>
            <a:endParaRPr lang="es-PA" sz="3200" b="1" dirty="0">
              <a:latin typeface="Myriad Pro" panose="020B0503030403020204" pitchFamily="34" charset="0"/>
            </a:endParaRPr>
          </a:p>
          <a:p>
            <a:endParaRPr lang="es-PA" sz="3200" dirty="0">
              <a:latin typeface="HelveticaNeueLT Std Thin" panose="020B0403020202020204" pitchFamily="34" charset="0"/>
            </a:endParaRPr>
          </a:p>
        </p:txBody>
      </p:sp>
      <p:cxnSp>
        <p:nvCxnSpPr>
          <p:cNvPr id="7" name="Conector recto 5"/>
          <p:cNvCxnSpPr/>
          <p:nvPr/>
        </p:nvCxnSpPr>
        <p:spPr>
          <a:xfrm>
            <a:off x="518615" y="859821"/>
            <a:ext cx="10345003" cy="0"/>
          </a:xfrm>
          <a:prstGeom prst="line">
            <a:avLst/>
          </a:prstGeom>
          <a:ln/>
        </p:spPr>
        <p:style>
          <a:lnRef idx="3">
            <a:schemeClr val="accent5"/>
          </a:lnRef>
          <a:fillRef idx="0">
            <a:schemeClr val="accent5"/>
          </a:fillRef>
          <a:effectRef idx="2">
            <a:schemeClr val="accent5"/>
          </a:effectRef>
          <a:fontRef idx="minor">
            <a:schemeClr val="tx1"/>
          </a:fontRef>
        </p:style>
      </p:cxnSp>
      <p:pic>
        <p:nvPicPr>
          <p:cNvPr id="8" name="Imagen 7"/>
          <p:cNvPicPr>
            <a:picLocks noChangeAspect="1"/>
          </p:cNvPicPr>
          <p:nvPr/>
        </p:nvPicPr>
        <p:blipFill rotWithShape="1">
          <a:blip r:embed="rId3">
            <a:extLst>
              <a:ext uri="{28A0092B-C50C-407E-A947-70E740481C1C}">
                <a14:useLocalDpi xmlns="" xmlns:a14="http://schemas.microsoft.com/office/drawing/2010/main" val="0"/>
              </a:ext>
            </a:extLst>
          </a:blip>
          <a:srcRect r="21984" b="25703"/>
          <a:stretch/>
        </p:blipFill>
        <p:spPr>
          <a:xfrm>
            <a:off x="10467832" y="4602398"/>
            <a:ext cx="1724167" cy="2255602"/>
          </a:xfrm>
          <a:prstGeom prst="rect">
            <a:avLst/>
          </a:prstGeom>
        </p:spPr>
      </p:pic>
      <p:sp>
        <p:nvSpPr>
          <p:cNvPr id="9" name="CuadroTexto 1"/>
          <p:cNvSpPr txBox="1"/>
          <p:nvPr/>
        </p:nvSpPr>
        <p:spPr>
          <a:xfrm>
            <a:off x="368489" y="6482772"/>
            <a:ext cx="9648967" cy="276999"/>
          </a:xfrm>
          <a:prstGeom prst="rect">
            <a:avLst/>
          </a:prstGeom>
          <a:noFill/>
        </p:spPr>
        <p:txBody>
          <a:bodyPr wrap="square" rtlCol="0">
            <a:spAutoFit/>
          </a:bodyPr>
          <a:lstStyle/>
          <a:p>
            <a:r>
              <a:rPr lang="es-PA" sz="1200" dirty="0">
                <a:solidFill>
                  <a:schemeClr val="accent1">
                    <a:lumMod val="50000"/>
                  </a:schemeClr>
                </a:solidFill>
                <a:latin typeface="HelveticaNeueLT Std Med" panose="020B0804020202020204" pitchFamily="34" charset="0"/>
              </a:rPr>
              <a:t>Sello de Igualdad de Género en el Sector Público para la implementación de la Agenda 2030 </a:t>
            </a:r>
          </a:p>
        </p:txBody>
      </p:sp>
      <p:graphicFrame>
        <p:nvGraphicFramePr>
          <p:cNvPr id="11" name="10 Marcador de contenido"/>
          <p:cNvGraphicFramePr>
            <a:graphicFrameLocks noGrp="1"/>
          </p:cNvGraphicFramePr>
          <p:nvPr>
            <p:ph idx="1"/>
          </p:nvPr>
        </p:nvGraphicFramePr>
        <p:xfrm>
          <a:off x="734787" y="1191987"/>
          <a:ext cx="10825842" cy="5311537"/>
        </p:xfrm>
        <a:graphic>
          <a:graphicData uri="http://schemas.openxmlformats.org/drawingml/2006/table">
            <a:tbl>
              <a:tblPr/>
              <a:tblGrid>
                <a:gridCol w="3036252"/>
                <a:gridCol w="7789590"/>
              </a:tblGrid>
              <a:tr h="336323">
                <a:tc>
                  <a:txBody>
                    <a:bodyPr/>
                    <a:lstStyle/>
                    <a:p>
                      <a:pPr marL="457200" indent="-228600" algn="l">
                        <a:lnSpc>
                          <a:spcPct val="107000"/>
                        </a:lnSpc>
                        <a:spcAft>
                          <a:spcPts val="800"/>
                        </a:spcAft>
                      </a:pPr>
                      <a:r>
                        <a:rPr lang="es-PA" sz="1600" b="1">
                          <a:latin typeface="Calibri Light"/>
                          <a:ea typeface="Calibri"/>
                          <a:cs typeface="Times New Roman"/>
                        </a:rPr>
                        <a:t>Etapas de implementación </a:t>
                      </a:r>
                      <a:endParaRPr lang="es-CL" sz="1600">
                        <a:latin typeface="Calibri Light"/>
                        <a:ea typeface="Calibri"/>
                        <a:cs typeface="Times New Roman"/>
                      </a:endParaRPr>
                    </a:p>
                  </a:txBody>
                  <a:tcPr marL="56637" marR="56637"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457200" indent="-228600" algn="ctr">
                        <a:lnSpc>
                          <a:spcPct val="107000"/>
                        </a:lnSpc>
                        <a:spcAft>
                          <a:spcPts val="800"/>
                        </a:spcAft>
                      </a:pPr>
                      <a:r>
                        <a:rPr lang="es-PA" sz="1600" b="1">
                          <a:latin typeface="Calibri Light"/>
                          <a:ea typeface="Calibri"/>
                          <a:cs typeface="Times New Roman"/>
                        </a:rPr>
                        <a:t>Herramientas</a:t>
                      </a:r>
                      <a:endParaRPr lang="es-CL" sz="1600">
                        <a:latin typeface="Calibri Light"/>
                        <a:ea typeface="Calibri"/>
                        <a:cs typeface="Times New Roman"/>
                      </a:endParaRPr>
                    </a:p>
                  </a:txBody>
                  <a:tcPr marL="56637" marR="56637"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925035">
                <a:tc>
                  <a:txBody>
                    <a:bodyPr/>
                    <a:lstStyle/>
                    <a:p>
                      <a:pPr marL="457200" indent="-228600" algn="l">
                        <a:lnSpc>
                          <a:spcPct val="107000"/>
                        </a:lnSpc>
                        <a:spcAft>
                          <a:spcPts val="800"/>
                        </a:spcAft>
                      </a:pPr>
                      <a:r>
                        <a:rPr lang="es-PA" sz="1600">
                          <a:latin typeface="Calibri Light"/>
                          <a:ea typeface="Calibri"/>
                          <a:cs typeface="Times New Roman"/>
                        </a:rPr>
                        <a:t>1. Establecer arreglos institucionales para poner en marcha el proceso</a:t>
                      </a:r>
                      <a:endParaRPr lang="es-CL" sz="1600">
                        <a:latin typeface="Calibri Light"/>
                        <a:ea typeface="Calibri"/>
                        <a:cs typeface="Times New Roman"/>
                      </a:endParaRPr>
                    </a:p>
                  </a:txBody>
                  <a:tcPr marL="56637" marR="56637"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342900" lvl="0" indent="-342900" algn="l">
                        <a:lnSpc>
                          <a:spcPct val="107000"/>
                        </a:lnSpc>
                        <a:spcAft>
                          <a:spcPts val="800"/>
                        </a:spcAft>
                        <a:buFont typeface="Wingdings"/>
                        <a:buChar char=""/>
                      </a:pPr>
                      <a:r>
                        <a:rPr lang="es-CL" sz="1600">
                          <a:latin typeface="Calibri Light"/>
                          <a:ea typeface="Times New Roman"/>
                          <a:cs typeface="Times New Roman"/>
                        </a:rPr>
                        <a:t>H1. Modelo de carta de compromiso o acuerdo interinstitucional y aspectos que debe incluir </a:t>
                      </a:r>
                      <a:endParaRPr lang="es-CL" sz="1600">
                        <a:latin typeface="Calibri Light"/>
                        <a:ea typeface="Calibri"/>
                        <a:cs typeface="Times New Roman"/>
                      </a:endParaRPr>
                    </a:p>
                    <a:p>
                      <a:pPr marL="342900" lvl="0" indent="-342900" algn="l">
                        <a:spcAft>
                          <a:spcPts val="0"/>
                        </a:spcAft>
                        <a:buFont typeface="Wingdings"/>
                        <a:buChar char=""/>
                      </a:pPr>
                      <a:r>
                        <a:rPr lang="es-CL" sz="1600">
                          <a:latin typeface="Calibri Light"/>
                          <a:ea typeface="Times New Roman"/>
                          <a:cs typeface="Times New Roman"/>
                        </a:rPr>
                        <a:t>H2</a:t>
                      </a:r>
                      <a:r>
                        <a:rPr lang="es-PA" sz="1600">
                          <a:latin typeface="Calibri Light"/>
                          <a:ea typeface="Calibri"/>
                          <a:cs typeface="Times New Roman"/>
                        </a:rPr>
                        <a:t>. Formulario de caracterización básica de la institución</a:t>
                      </a:r>
                      <a:endParaRPr lang="es-CL" sz="1600">
                        <a:latin typeface="Calibri Light"/>
                        <a:ea typeface="Calibri"/>
                        <a:cs typeface="Times New Roman"/>
                      </a:endParaRPr>
                    </a:p>
                    <a:p>
                      <a:pPr marL="342900" lvl="0" indent="-342900" algn="l">
                        <a:lnSpc>
                          <a:spcPct val="107000"/>
                        </a:lnSpc>
                        <a:spcAft>
                          <a:spcPts val="800"/>
                        </a:spcAft>
                        <a:buFont typeface="Wingdings"/>
                        <a:buChar char=""/>
                      </a:pPr>
                      <a:r>
                        <a:rPr lang="es-CL" sz="1600">
                          <a:latin typeface="Calibri Light"/>
                          <a:ea typeface="Times New Roman"/>
                          <a:cs typeface="Times New Roman"/>
                        </a:rPr>
                        <a:t>H3. Lineamientos para el funcionamiento del Comité de Igualdad de Género</a:t>
                      </a:r>
                      <a:endParaRPr lang="es-CL" sz="1600">
                        <a:latin typeface="Calibri Light"/>
                        <a:ea typeface="Calibri"/>
                        <a:cs typeface="Times New Roman"/>
                      </a:endParaRPr>
                    </a:p>
                  </a:txBody>
                  <a:tcPr marL="56637" marR="56637"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1177129">
                <a:tc>
                  <a:txBody>
                    <a:bodyPr/>
                    <a:lstStyle/>
                    <a:p>
                      <a:pPr marL="457200" indent="-228600" algn="l">
                        <a:lnSpc>
                          <a:spcPct val="107000"/>
                        </a:lnSpc>
                        <a:spcAft>
                          <a:spcPts val="800"/>
                        </a:spcAft>
                      </a:pPr>
                      <a:r>
                        <a:rPr lang="es-PA" sz="1600">
                          <a:latin typeface="Calibri Light"/>
                          <a:ea typeface="Calibri"/>
                          <a:cs typeface="Times New Roman"/>
                        </a:rPr>
                        <a:t>2. Efectuar auto-diagnóstico para identificar brechas de género en el trabajo institucional</a:t>
                      </a:r>
                      <a:endParaRPr lang="es-CL" sz="1600">
                        <a:latin typeface="Calibri Light"/>
                        <a:ea typeface="Calibri"/>
                        <a:cs typeface="Times New Roman"/>
                      </a:endParaRPr>
                    </a:p>
                  </a:txBody>
                  <a:tcPr marL="56637" marR="56637"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342900" lvl="0" indent="-342900" algn="l">
                        <a:spcAft>
                          <a:spcPts val="0"/>
                        </a:spcAft>
                        <a:buFont typeface="Wingdings"/>
                        <a:buChar char=""/>
                      </a:pPr>
                      <a:r>
                        <a:rPr lang="es-PA" sz="1600">
                          <a:latin typeface="Calibri Light"/>
                          <a:ea typeface="Calibri"/>
                          <a:cs typeface="Times New Roman"/>
                        </a:rPr>
                        <a:t>H4. Ficha indicadores de género en ODS</a:t>
                      </a:r>
                      <a:endParaRPr lang="es-CL" sz="1600">
                        <a:latin typeface="Calibri Light"/>
                        <a:ea typeface="Calibri"/>
                        <a:cs typeface="Times New Roman"/>
                      </a:endParaRPr>
                    </a:p>
                    <a:p>
                      <a:pPr marL="342900" lvl="0" indent="-342900" algn="l">
                        <a:spcAft>
                          <a:spcPts val="0"/>
                        </a:spcAft>
                        <a:buFont typeface="Wingdings"/>
                        <a:buChar char=""/>
                      </a:pPr>
                      <a:r>
                        <a:rPr lang="es-PA" sz="1600">
                          <a:latin typeface="Calibri Light"/>
                          <a:ea typeface="Calibri"/>
                          <a:cs typeface="Times New Roman"/>
                        </a:rPr>
                        <a:t>H5. Mapa mental de género</a:t>
                      </a:r>
                      <a:endParaRPr lang="es-CL" sz="1600">
                        <a:latin typeface="Calibri Light"/>
                        <a:ea typeface="Calibri"/>
                        <a:cs typeface="Times New Roman"/>
                      </a:endParaRPr>
                    </a:p>
                    <a:p>
                      <a:pPr marL="342900" lvl="0" indent="-342900" algn="l">
                        <a:spcAft>
                          <a:spcPts val="0"/>
                        </a:spcAft>
                        <a:buFont typeface="Wingdings"/>
                        <a:buChar char=""/>
                      </a:pPr>
                      <a:r>
                        <a:rPr lang="es-CL" sz="1600">
                          <a:latin typeface="Calibri Light"/>
                          <a:ea typeface="Times New Roman"/>
                          <a:cs typeface="Times New Roman"/>
                        </a:rPr>
                        <a:t>H</a:t>
                      </a:r>
                      <a:r>
                        <a:rPr lang="es-PA" sz="1600">
                          <a:latin typeface="Calibri Light"/>
                          <a:ea typeface="Calibri"/>
                          <a:cs typeface="Times New Roman"/>
                        </a:rPr>
                        <a:t>6. Auto-diagnóstico de competencias en género</a:t>
                      </a:r>
                      <a:r>
                        <a:rPr lang="es-PA" sz="1600">
                          <a:latin typeface="Calibri Light"/>
                          <a:ea typeface="Times New Roman"/>
                          <a:cs typeface="Times New Roman"/>
                        </a:rPr>
                        <a:t> </a:t>
                      </a:r>
                      <a:endParaRPr lang="es-CL" sz="1600">
                        <a:latin typeface="Calibri Light"/>
                        <a:ea typeface="Calibri"/>
                        <a:cs typeface="Times New Roman"/>
                      </a:endParaRPr>
                    </a:p>
                    <a:p>
                      <a:pPr marL="342900" lvl="0" indent="-342900" algn="l">
                        <a:spcAft>
                          <a:spcPts val="0"/>
                        </a:spcAft>
                        <a:buFont typeface="Wingdings"/>
                        <a:buChar char=""/>
                      </a:pPr>
                      <a:r>
                        <a:rPr lang="es-CL" sz="1600">
                          <a:latin typeface="Calibri Light"/>
                          <a:ea typeface="Times New Roman"/>
                          <a:cs typeface="Times New Roman"/>
                        </a:rPr>
                        <a:t>H7. Autodiagnóstico de la gestión de personas en la institución</a:t>
                      </a:r>
                      <a:endParaRPr lang="es-CL" sz="1600">
                        <a:latin typeface="Calibri Light"/>
                        <a:ea typeface="Calibri"/>
                        <a:cs typeface="Times New Roman"/>
                      </a:endParaRPr>
                    </a:p>
                    <a:p>
                      <a:pPr marL="342900" lvl="0" indent="-342900" algn="l">
                        <a:spcAft>
                          <a:spcPts val="0"/>
                        </a:spcAft>
                        <a:buFont typeface="Wingdings"/>
                        <a:buChar char=""/>
                      </a:pPr>
                      <a:r>
                        <a:rPr lang="es-CL" sz="1600">
                          <a:latin typeface="Calibri Light"/>
                          <a:ea typeface="Times New Roman"/>
                          <a:cs typeface="Times New Roman"/>
                        </a:rPr>
                        <a:t>H</a:t>
                      </a:r>
                      <a:r>
                        <a:rPr lang="es-PA" sz="1600">
                          <a:latin typeface="Calibri Light"/>
                          <a:ea typeface="Calibri"/>
                          <a:cs typeface="Times New Roman"/>
                        </a:rPr>
                        <a:t>8. Encuesta de personal sobre percepción de clima laboral y no discriminación</a:t>
                      </a:r>
                      <a:endParaRPr lang="es-CL" sz="1600">
                        <a:latin typeface="Calibri Light"/>
                        <a:ea typeface="Calibri"/>
                        <a:cs typeface="Times New Roman"/>
                      </a:endParaRPr>
                    </a:p>
                  </a:txBody>
                  <a:tcPr marL="56637" marR="56637"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504484">
                <a:tc>
                  <a:txBody>
                    <a:bodyPr/>
                    <a:lstStyle/>
                    <a:p>
                      <a:pPr marL="457200" indent="-228600" algn="l">
                        <a:lnSpc>
                          <a:spcPct val="107000"/>
                        </a:lnSpc>
                        <a:spcAft>
                          <a:spcPts val="800"/>
                        </a:spcAft>
                      </a:pPr>
                      <a:r>
                        <a:rPr lang="es-PA" sz="1600">
                          <a:latin typeface="Calibri Light"/>
                          <a:ea typeface="Calibri"/>
                          <a:cs typeface="Times New Roman"/>
                        </a:rPr>
                        <a:t>3. Elaborar un Plan de Acción para la Mejora</a:t>
                      </a:r>
                      <a:endParaRPr lang="es-CL" sz="1600">
                        <a:latin typeface="Calibri Light"/>
                        <a:ea typeface="Calibri"/>
                        <a:cs typeface="Times New Roman"/>
                      </a:endParaRPr>
                    </a:p>
                  </a:txBody>
                  <a:tcPr marL="56637" marR="56637"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342900" lvl="0" indent="-342900" algn="l">
                        <a:lnSpc>
                          <a:spcPct val="107000"/>
                        </a:lnSpc>
                        <a:spcAft>
                          <a:spcPts val="800"/>
                        </a:spcAft>
                        <a:buFont typeface="Wingdings"/>
                        <a:buChar char=""/>
                      </a:pPr>
                      <a:r>
                        <a:rPr lang="es-CL" sz="1600">
                          <a:latin typeface="Calibri Light"/>
                          <a:ea typeface="Times New Roman"/>
                          <a:cs typeface="Times New Roman"/>
                        </a:rPr>
                        <a:t>H9. Matriz del Plan de Acción o Plan de Mejora</a:t>
                      </a:r>
                      <a:endParaRPr lang="es-CL" sz="1600">
                        <a:latin typeface="Calibri Light"/>
                        <a:ea typeface="Calibri"/>
                        <a:cs typeface="Times New Roman"/>
                      </a:endParaRPr>
                    </a:p>
                  </a:txBody>
                  <a:tcPr marL="56637" marR="56637"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1323563">
                <a:tc>
                  <a:txBody>
                    <a:bodyPr/>
                    <a:lstStyle/>
                    <a:p>
                      <a:pPr marL="457200" indent="-228600" algn="l">
                        <a:lnSpc>
                          <a:spcPct val="107000"/>
                        </a:lnSpc>
                        <a:spcAft>
                          <a:spcPts val="800"/>
                        </a:spcAft>
                      </a:pPr>
                      <a:r>
                        <a:rPr lang="es-PA" sz="1600">
                          <a:latin typeface="Calibri Light"/>
                          <a:ea typeface="Calibri"/>
                          <a:cs typeface="Times New Roman"/>
                        </a:rPr>
                        <a:t>4. Implementar el Plan de Acción</a:t>
                      </a:r>
                      <a:endParaRPr lang="es-CL" sz="1600">
                        <a:latin typeface="Calibri Light"/>
                        <a:ea typeface="Calibri"/>
                        <a:cs typeface="Times New Roman"/>
                      </a:endParaRPr>
                    </a:p>
                  </a:txBody>
                  <a:tcPr marL="56637" marR="56637"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342900" lvl="0" indent="-342900" algn="l">
                        <a:lnSpc>
                          <a:spcPct val="107000"/>
                        </a:lnSpc>
                        <a:spcAft>
                          <a:spcPts val="800"/>
                        </a:spcAft>
                        <a:buFont typeface="Wingdings"/>
                        <a:buChar char=""/>
                      </a:pPr>
                      <a:r>
                        <a:rPr lang="es-CL" sz="1600">
                          <a:latin typeface="Calibri Light"/>
                          <a:ea typeface="Times New Roman"/>
                          <a:cs typeface="Times New Roman"/>
                        </a:rPr>
                        <a:t>H10. Lineamientos para la elaboración de la Política de Igualdad de Género</a:t>
                      </a:r>
                      <a:endParaRPr lang="es-CL" sz="1600">
                        <a:latin typeface="Calibri Light"/>
                        <a:ea typeface="Calibri"/>
                        <a:cs typeface="Times New Roman"/>
                      </a:endParaRPr>
                    </a:p>
                    <a:p>
                      <a:pPr marL="342900" lvl="0" indent="-342900" algn="l">
                        <a:lnSpc>
                          <a:spcPct val="107000"/>
                        </a:lnSpc>
                        <a:spcAft>
                          <a:spcPts val="800"/>
                        </a:spcAft>
                        <a:buFont typeface="Wingdings"/>
                        <a:buChar char=""/>
                      </a:pPr>
                      <a:r>
                        <a:rPr lang="es-CL" sz="1600">
                          <a:latin typeface="Calibri Light"/>
                          <a:ea typeface="Times New Roman"/>
                          <a:cs typeface="Times New Roman"/>
                        </a:rPr>
                        <a:t>H11. Lineamientos de Estrategia de Comunicación</a:t>
                      </a:r>
                      <a:endParaRPr lang="es-CL" sz="1600">
                        <a:latin typeface="Calibri Light"/>
                        <a:ea typeface="Calibri"/>
                        <a:cs typeface="Times New Roman"/>
                      </a:endParaRPr>
                    </a:p>
                    <a:p>
                      <a:pPr marL="342900" lvl="0" indent="-342900" algn="l">
                        <a:spcAft>
                          <a:spcPts val="0"/>
                        </a:spcAft>
                        <a:buFont typeface="Wingdings"/>
                        <a:buChar char=""/>
                      </a:pPr>
                      <a:r>
                        <a:rPr lang="es-PA" sz="1600">
                          <a:latin typeface="Calibri Light"/>
                          <a:ea typeface="Calibri"/>
                          <a:cs typeface="Times New Roman"/>
                        </a:rPr>
                        <a:t>H12. Protocolos de no discriminación y tolerancia cero al acoso sexual y la violencia contra las mujeres</a:t>
                      </a:r>
                      <a:endParaRPr lang="es-CL" sz="1600">
                        <a:latin typeface="Calibri Light"/>
                        <a:ea typeface="Calibri"/>
                        <a:cs typeface="Times New Roman"/>
                      </a:endParaRPr>
                    </a:p>
                    <a:p>
                      <a:pPr marL="342900" lvl="0" indent="-342900" algn="l">
                        <a:spcAft>
                          <a:spcPts val="0"/>
                        </a:spcAft>
                        <a:buFont typeface="Wingdings"/>
                        <a:buChar char=""/>
                      </a:pPr>
                      <a:r>
                        <a:rPr lang="es-CL" sz="1600">
                          <a:latin typeface="Calibri Light"/>
                          <a:ea typeface="Times New Roman"/>
                          <a:cs typeface="Times New Roman"/>
                        </a:rPr>
                        <a:t>H</a:t>
                      </a:r>
                      <a:r>
                        <a:rPr lang="es-PA" sz="1600">
                          <a:latin typeface="Calibri Light"/>
                          <a:ea typeface="Calibri"/>
                          <a:cs typeface="Times New Roman"/>
                        </a:rPr>
                        <a:t>13. Batería de respuestas y argumentos a las resistencias de implementación</a:t>
                      </a:r>
                      <a:endParaRPr lang="es-CL" sz="1600">
                        <a:latin typeface="Calibri Light"/>
                        <a:ea typeface="Calibri"/>
                        <a:cs typeface="Times New Roman"/>
                      </a:endParaRPr>
                    </a:p>
                  </a:txBody>
                  <a:tcPr marL="56637" marR="56637"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672644">
                <a:tc>
                  <a:txBody>
                    <a:bodyPr/>
                    <a:lstStyle/>
                    <a:p>
                      <a:pPr marL="457200" indent="-228600" algn="l">
                        <a:lnSpc>
                          <a:spcPct val="107000"/>
                        </a:lnSpc>
                        <a:spcAft>
                          <a:spcPts val="800"/>
                        </a:spcAft>
                      </a:pPr>
                      <a:r>
                        <a:rPr lang="es-CL" sz="1600">
                          <a:latin typeface="Calibri Light"/>
                          <a:ea typeface="Calibri"/>
                          <a:cs typeface="Times New Roman"/>
                        </a:rPr>
                        <a:t>5. Evaluación  final realizada por expertas/os externas/os</a:t>
                      </a:r>
                    </a:p>
                  </a:txBody>
                  <a:tcPr marL="56637" marR="56637"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342900" lvl="0" indent="-342900" algn="l">
                        <a:spcAft>
                          <a:spcPts val="0"/>
                        </a:spcAft>
                        <a:buFont typeface="Wingdings"/>
                        <a:buChar char=""/>
                      </a:pPr>
                      <a:r>
                        <a:rPr lang="es-CL" sz="1600" dirty="0">
                          <a:latin typeface="Calibri Light"/>
                          <a:ea typeface="Times New Roman"/>
                          <a:cs typeface="Times New Roman"/>
                        </a:rPr>
                        <a:t>H14. Criterios metodológicos para la evaluación externa</a:t>
                      </a:r>
                      <a:endParaRPr lang="es-CL" sz="1600" dirty="0">
                        <a:latin typeface="Calibri Light"/>
                        <a:ea typeface="Calibri"/>
                        <a:cs typeface="Times New Roman"/>
                      </a:endParaRPr>
                    </a:p>
                    <a:p>
                      <a:pPr marL="342900" lvl="0" indent="-342900" algn="l">
                        <a:spcAft>
                          <a:spcPts val="0"/>
                        </a:spcAft>
                        <a:buFont typeface="Wingdings"/>
                        <a:buChar char=""/>
                      </a:pPr>
                      <a:r>
                        <a:rPr lang="es-CL" sz="1600" dirty="0">
                          <a:latin typeface="Calibri Light"/>
                          <a:ea typeface="Times New Roman"/>
                          <a:cs typeface="Times New Roman"/>
                        </a:rPr>
                        <a:t>H15.  Lineamientos para el informe de la evaluación</a:t>
                      </a:r>
                      <a:endParaRPr lang="es-CL" sz="1600" dirty="0">
                        <a:latin typeface="Calibri Light"/>
                        <a:ea typeface="Calibri"/>
                        <a:cs typeface="Times New Roman"/>
                      </a:endParaRPr>
                    </a:p>
                  </a:txBody>
                  <a:tcPr marL="56637" marR="56637"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txBox="1">
            <a:spLocks/>
          </p:cNvSpPr>
          <p:nvPr/>
        </p:nvSpPr>
        <p:spPr>
          <a:xfrm>
            <a:off x="476211" y="1636829"/>
            <a:ext cx="11334829" cy="3234373"/>
          </a:xfrm>
          <a:prstGeom prst="rect">
            <a:avLst/>
          </a:prstGeom>
        </p:spPr>
        <p:txBody>
          <a:bodyPr>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PA" sz="2800" b="1" i="0" u="none" strike="noStrike" kern="1200" cap="none" spc="0" normalizeH="0" baseline="0" noProof="0" dirty="0" smtClean="0">
                <a:ln>
                  <a:noFill/>
                </a:ln>
                <a:solidFill>
                  <a:schemeClr val="tx1"/>
                </a:solidFill>
                <a:effectLst/>
                <a:uLnTx/>
                <a:uFillTx/>
                <a:latin typeface="Arial Narrow" pitchFamily="34" charset="0"/>
              </a:rPr>
              <a:t>Institución líder. </a:t>
            </a:r>
            <a:r>
              <a:rPr kumimoji="0" lang="es-PA" sz="2800" b="0" i="0" u="none" strike="noStrike" kern="1200" cap="none" spc="0" normalizeH="0" baseline="0" noProof="0" dirty="0" smtClean="0">
                <a:ln>
                  <a:noFill/>
                </a:ln>
                <a:solidFill>
                  <a:schemeClr val="tx1"/>
                </a:solidFill>
                <a:effectLst/>
                <a:uLnTx/>
                <a:uFillTx/>
                <a:latin typeface="Arial Narrow" pitchFamily="34" charset="0"/>
              </a:rPr>
              <a:t>El Mecanismo para el adelanto de las Mujeres o bien otra institución estratégica, liderando la implementación del programa incluyendo el reconocimiento.</a:t>
            </a:r>
            <a:endParaRPr kumimoji="0" lang="es-CL" sz="2800" b="0" i="0" u="none" strike="noStrike" kern="1200" cap="none" spc="0" normalizeH="0" baseline="0" noProof="0" dirty="0" smtClean="0">
              <a:ln>
                <a:noFill/>
              </a:ln>
              <a:solidFill>
                <a:schemeClr val="tx1"/>
              </a:solidFill>
              <a:effectLst/>
              <a:uLnTx/>
              <a:uFillTx/>
              <a:latin typeface="Arial Narrow"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CO" sz="2800" b="1" i="0" u="none" strike="noStrike" kern="1200" cap="none" spc="0" normalizeH="0" baseline="0" noProof="0" dirty="0" smtClean="0">
                <a:ln>
                  <a:noFill/>
                </a:ln>
                <a:solidFill>
                  <a:schemeClr val="tx1"/>
                </a:solidFill>
                <a:effectLst/>
                <a:uLnTx/>
                <a:uFillTx/>
                <a:latin typeface="Arial Narrow" pitchFamily="34" charset="0"/>
              </a:rPr>
              <a:t>Institución implementadora</a:t>
            </a:r>
            <a:r>
              <a:rPr kumimoji="0" lang="es-CO" sz="2800" b="0" i="0" u="none" strike="noStrike" kern="1200" cap="none" spc="0" normalizeH="0" baseline="0" noProof="0" dirty="0" smtClean="0">
                <a:ln>
                  <a:noFill/>
                </a:ln>
                <a:solidFill>
                  <a:schemeClr val="tx1"/>
                </a:solidFill>
                <a:effectLst/>
                <a:uLnTx/>
                <a:uFillTx/>
                <a:latin typeface="Arial Narrow" pitchFamily="34" charset="0"/>
              </a:rPr>
              <a:t>. La institución, que decida de manera voluntaria, implementar el Sello de Igualdad de Género en el Sector Público como parte de su política institucional. </a:t>
            </a:r>
            <a:endParaRPr kumimoji="0" lang="es-CL" sz="2800" b="0" i="0" u="none" strike="noStrike" kern="1200" cap="none" spc="0" normalizeH="0" baseline="0" noProof="0" dirty="0" smtClean="0">
              <a:ln>
                <a:noFill/>
              </a:ln>
              <a:solidFill>
                <a:schemeClr val="tx1"/>
              </a:solidFill>
              <a:effectLst/>
              <a:uLnTx/>
              <a:uFillTx/>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PA" sz="2800" b="0" i="0" u="none" strike="noStrike" kern="1200" cap="none" spc="0" normalizeH="0" baseline="0" noProof="0" dirty="0" smtClean="0">
                <a:ln>
                  <a:noFill/>
                </a:ln>
                <a:solidFill>
                  <a:schemeClr val="tx1"/>
                </a:solidFill>
                <a:effectLst/>
                <a:uLnTx/>
                <a:uFillTx/>
                <a:latin typeface="Arial Narrow" pitchFamily="34" charset="0"/>
              </a:rPr>
              <a:t> </a:t>
            </a:r>
            <a:r>
              <a:rPr kumimoji="0" lang="es-CO" sz="2800" b="1" i="0" u="none" strike="noStrike" kern="1200" cap="none" spc="0" normalizeH="0" baseline="0" noProof="0" dirty="0" smtClean="0">
                <a:ln>
                  <a:noFill/>
                </a:ln>
                <a:solidFill>
                  <a:schemeClr val="tx1"/>
                </a:solidFill>
                <a:effectLst/>
                <a:uLnTx/>
                <a:uFillTx/>
                <a:latin typeface="Arial Narrow" pitchFamily="34" charset="0"/>
              </a:rPr>
              <a:t>Programa de Naciones Unidas para el Desarrollo.</a:t>
            </a:r>
            <a:r>
              <a:rPr kumimoji="0" lang="es-CO" sz="2800" b="0" i="0" u="none" strike="noStrike" kern="1200" cap="none" spc="0" normalizeH="0" baseline="0" noProof="0" dirty="0" smtClean="0">
                <a:ln>
                  <a:noFill/>
                </a:ln>
                <a:solidFill>
                  <a:schemeClr val="tx1"/>
                </a:solidFill>
                <a:effectLst/>
                <a:uLnTx/>
                <a:uFillTx/>
                <a:latin typeface="Arial Narrow" pitchFamily="34" charset="0"/>
              </a:rPr>
              <a:t> PNUD apoyará y dará acompañamiento técnico a las instituciones públicas que muestren interés en participar en el proceso.</a:t>
            </a:r>
            <a:endParaRPr kumimoji="0" lang="es-CL" sz="2800" b="0" i="0" u="none" strike="noStrike" kern="1200" cap="none" spc="0" normalizeH="0" baseline="0" noProof="0" dirty="0" smtClean="0">
              <a:ln>
                <a:noFill/>
              </a:ln>
              <a:solidFill>
                <a:schemeClr val="tx1"/>
              </a:solidFill>
              <a:effectLst/>
              <a:uLnTx/>
              <a:uFillTx/>
              <a:latin typeface="Arial Narrow" pitchFamily="34" charset="0"/>
            </a:endParaRPr>
          </a:p>
          <a:p>
            <a:pPr marL="400050" marR="0" lvl="1"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1" i="0" u="none" strike="noStrike" kern="1200" cap="none" spc="0" normalizeH="0" baseline="0" noProof="0" dirty="0" smtClean="0">
              <a:ln>
                <a:noFill/>
              </a:ln>
              <a:solidFill>
                <a:srgbClr val="FFFFFF"/>
              </a:solidFill>
              <a:effectLst/>
              <a:uLnTx/>
              <a:uFillTx/>
              <a:latin typeface="Arial Narrow" pitchFamily="34" charset="0"/>
              <a:cs typeface="Calibri"/>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1" i="0" u="none" strike="noStrike" kern="1200" cap="none" spc="0" normalizeH="0" baseline="0" noProof="0" dirty="0" smtClean="0">
              <a:ln>
                <a:noFill/>
              </a:ln>
              <a:solidFill>
                <a:srgbClr val="FFFFFF"/>
              </a:solidFill>
              <a:effectLst/>
              <a:uLnTx/>
              <a:uFillTx/>
              <a:latin typeface="Arial Narrow" pitchFamily="34" charset="0"/>
              <a:cs typeface="Calibri"/>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smtClean="0">
                <a:ln>
                  <a:noFill/>
                </a:ln>
                <a:solidFill>
                  <a:srgbClr val="FFFFFF"/>
                </a:solidFill>
                <a:effectLst/>
                <a:uLnTx/>
                <a:uFillTx/>
                <a:latin typeface="Arial Narrow" pitchFamily="34" charset="0"/>
                <a:cs typeface="Calibri"/>
              </a:rPr>
              <a:t>	</a:t>
            </a:r>
            <a:endParaRPr kumimoji="0" lang="en-US" sz="2800" b="1" i="0" u="none" strike="noStrike" kern="1200" cap="none" spc="0" normalizeH="0" baseline="0" noProof="0" dirty="0">
              <a:ln>
                <a:noFill/>
              </a:ln>
              <a:solidFill>
                <a:srgbClr val="FFFFFF"/>
              </a:solidFill>
              <a:effectLst/>
              <a:uLnTx/>
              <a:uFillTx/>
              <a:latin typeface="Arial Narrow" pitchFamily="34" charset="0"/>
              <a:cs typeface="Calibri"/>
            </a:endParaRPr>
          </a:p>
        </p:txBody>
      </p:sp>
      <p:pic>
        <p:nvPicPr>
          <p:cNvPr id="5" name="Imagen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1199765" y="296777"/>
            <a:ext cx="656660" cy="1289867"/>
          </a:xfrm>
          <a:prstGeom prst="rect">
            <a:avLst/>
          </a:prstGeom>
        </p:spPr>
      </p:pic>
      <p:sp>
        <p:nvSpPr>
          <p:cNvPr id="6" name="CuadroTexto 4"/>
          <p:cNvSpPr txBox="1"/>
          <p:nvPr/>
        </p:nvSpPr>
        <p:spPr>
          <a:xfrm>
            <a:off x="368489" y="229262"/>
            <a:ext cx="9648967" cy="1077218"/>
          </a:xfrm>
          <a:prstGeom prst="rect">
            <a:avLst/>
          </a:prstGeom>
          <a:noFill/>
        </p:spPr>
        <p:txBody>
          <a:bodyPr wrap="square" rtlCol="0">
            <a:spAutoFit/>
          </a:bodyPr>
          <a:lstStyle/>
          <a:p>
            <a:r>
              <a:rPr lang="es-ES" sz="3200" b="1" dirty="0" smtClean="0">
                <a:latin typeface="Myriad Pro" panose="020B0503030403020204" pitchFamily="34" charset="0"/>
              </a:rPr>
              <a:t>Actores relevantes para la implementación</a:t>
            </a:r>
            <a:endParaRPr lang="es-PA" sz="3200" b="1" dirty="0">
              <a:latin typeface="Myriad Pro" panose="020B0503030403020204" pitchFamily="34" charset="0"/>
            </a:endParaRPr>
          </a:p>
          <a:p>
            <a:endParaRPr lang="es-PA" sz="3200" dirty="0">
              <a:latin typeface="HelveticaNeueLT Std Thin" panose="020B0403020202020204" pitchFamily="34" charset="0"/>
            </a:endParaRPr>
          </a:p>
        </p:txBody>
      </p:sp>
      <p:cxnSp>
        <p:nvCxnSpPr>
          <p:cNvPr id="7" name="Conector recto 5"/>
          <p:cNvCxnSpPr/>
          <p:nvPr/>
        </p:nvCxnSpPr>
        <p:spPr>
          <a:xfrm>
            <a:off x="518615" y="859821"/>
            <a:ext cx="10345003" cy="0"/>
          </a:xfrm>
          <a:prstGeom prst="line">
            <a:avLst/>
          </a:prstGeom>
          <a:ln/>
        </p:spPr>
        <p:style>
          <a:lnRef idx="3">
            <a:schemeClr val="accent5"/>
          </a:lnRef>
          <a:fillRef idx="0">
            <a:schemeClr val="accent5"/>
          </a:fillRef>
          <a:effectRef idx="2">
            <a:schemeClr val="accent5"/>
          </a:effectRef>
          <a:fontRef idx="minor">
            <a:schemeClr val="tx1"/>
          </a:fontRef>
        </p:style>
      </p:cxnSp>
      <p:pic>
        <p:nvPicPr>
          <p:cNvPr id="8" name="Imagen 7"/>
          <p:cNvPicPr>
            <a:picLocks noChangeAspect="1"/>
          </p:cNvPicPr>
          <p:nvPr/>
        </p:nvPicPr>
        <p:blipFill rotWithShape="1">
          <a:blip r:embed="rId4">
            <a:extLst>
              <a:ext uri="{28A0092B-C50C-407E-A947-70E740481C1C}">
                <a14:useLocalDpi xmlns="" xmlns:a14="http://schemas.microsoft.com/office/drawing/2010/main" val="0"/>
              </a:ext>
            </a:extLst>
          </a:blip>
          <a:srcRect r="21984" b="25703"/>
          <a:stretch/>
        </p:blipFill>
        <p:spPr>
          <a:xfrm>
            <a:off x="10467832" y="4602398"/>
            <a:ext cx="1724167" cy="2255602"/>
          </a:xfrm>
          <a:prstGeom prst="rect">
            <a:avLst/>
          </a:prstGeom>
        </p:spPr>
      </p:pic>
      <p:sp>
        <p:nvSpPr>
          <p:cNvPr id="9" name="CuadroTexto 1"/>
          <p:cNvSpPr txBox="1"/>
          <p:nvPr/>
        </p:nvSpPr>
        <p:spPr>
          <a:xfrm>
            <a:off x="368489" y="6008160"/>
            <a:ext cx="9648967" cy="276999"/>
          </a:xfrm>
          <a:prstGeom prst="rect">
            <a:avLst/>
          </a:prstGeom>
          <a:noFill/>
        </p:spPr>
        <p:txBody>
          <a:bodyPr wrap="square" rtlCol="0">
            <a:spAutoFit/>
          </a:bodyPr>
          <a:lstStyle/>
          <a:p>
            <a:r>
              <a:rPr lang="es-PA" sz="1200" dirty="0">
                <a:solidFill>
                  <a:schemeClr val="accent1">
                    <a:lumMod val="50000"/>
                  </a:schemeClr>
                </a:solidFill>
                <a:latin typeface="HelveticaNeueLT Std Med" panose="020B0804020202020204" pitchFamily="34" charset="0"/>
              </a:rPr>
              <a:t>Sello de Igualdad de Género en el Sector Público para la implementación de la Agenda 2030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15 Diagrama"/>
          <p:cNvGraphicFramePr/>
          <p:nvPr/>
        </p:nvGraphicFramePr>
        <p:xfrm>
          <a:off x="476211" y="500042"/>
          <a:ext cx="3048021" cy="4889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4 Tabla"/>
          <p:cNvGraphicFramePr>
            <a:graphicFrameLocks noGrp="1"/>
          </p:cNvGraphicFramePr>
          <p:nvPr/>
        </p:nvGraphicFramePr>
        <p:xfrm>
          <a:off x="4095737" y="1071546"/>
          <a:ext cx="7603068" cy="2739390"/>
        </p:xfrm>
        <a:graphic>
          <a:graphicData uri="http://schemas.openxmlformats.org/drawingml/2006/table">
            <a:tbl>
              <a:tblPr/>
              <a:tblGrid>
                <a:gridCol w="2534356"/>
                <a:gridCol w="2534356"/>
                <a:gridCol w="2534356"/>
              </a:tblGrid>
              <a:tr h="0">
                <a:tc>
                  <a:txBody>
                    <a:bodyPr/>
                    <a:lstStyle/>
                    <a:p>
                      <a:pPr algn="ctr">
                        <a:lnSpc>
                          <a:spcPct val="107000"/>
                        </a:lnSpc>
                        <a:spcAft>
                          <a:spcPts val="0"/>
                        </a:spcAft>
                      </a:pPr>
                      <a:r>
                        <a:rPr lang="es-CL" sz="1400" b="1" dirty="0">
                          <a:solidFill>
                            <a:srgbClr val="FFFFFF"/>
                          </a:solidFill>
                          <a:latin typeface="Calibri"/>
                          <a:ea typeface="Calibri"/>
                          <a:cs typeface="Times New Roman"/>
                        </a:rPr>
                        <a:t>INSTITUCIÓN IMPLEMENTADORA</a:t>
                      </a:r>
                      <a:endParaRPr lang="es-CL" sz="1100" dirty="0">
                        <a:latin typeface="Calibri"/>
                        <a:ea typeface="Calibri"/>
                        <a:cs typeface="Times New Roman"/>
                      </a:endParaRPr>
                    </a:p>
                  </a:txBody>
                  <a:tcPr marT="0" marB="0">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a:noFill/>
                    </a:lnB>
                    <a:solidFill>
                      <a:schemeClr val="accent1">
                        <a:lumMod val="50000"/>
                      </a:schemeClr>
                    </a:solidFill>
                  </a:tcPr>
                </a:tc>
                <a:tc>
                  <a:txBody>
                    <a:bodyPr/>
                    <a:lstStyle/>
                    <a:p>
                      <a:pPr algn="ctr">
                        <a:lnSpc>
                          <a:spcPct val="107000"/>
                        </a:lnSpc>
                        <a:spcAft>
                          <a:spcPts val="800"/>
                        </a:spcAft>
                      </a:pPr>
                      <a:r>
                        <a:rPr lang="es-CL" sz="1400" b="1" dirty="0">
                          <a:solidFill>
                            <a:srgbClr val="FFFFFF"/>
                          </a:solidFill>
                          <a:latin typeface="Calibri"/>
                          <a:ea typeface="Calibri"/>
                          <a:cs typeface="Times New Roman"/>
                        </a:rPr>
                        <a:t>INSTITUCIÓN LÍDER</a:t>
                      </a:r>
                      <a:endParaRPr lang="es-CL" sz="1100" dirty="0">
                        <a:latin typeface="Calibri"/>
                        <a:ea typeface="Calibri"/>
                        <a:cs typeface="Times New Roman"/>
                      </a:endParaRPr>
                    </a:p>
                  </a:txBody>
                  <a:tcPr marT="0" marB="0">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a:noFill/>
                    </a:lnB>
                    <a:solidFill>
                      <a:schemeClr val="accent1">
                        <a:lumMod val="50000"/>
                      </a:schemeClr>
                    </a:solidFill>
                  </a:tcPr>
                </a:tc>
                <a:tc>
                  <a:txBody>
                    <a:bodyPr/>
                    <a:lstStyle/>
                    <a:p>
                      <a:pPr algn="ctr">
                        <a:lnSpc>
                          <a:spcPct val="107000"/>
                        </a:lnSpc>
                        <a:spcAft>
                          <a:spcPts val="0"/>
                        </a:spcAft>
                      </a:pPr>
                      <a:r>
                        <a:rPr lang="es-CL" sz="1400" b="1" dirty="0">
                          <a:solidFill>
                            <a:srgbClr val="FFFFFF"/>
                          </a:solidFill>
                          <a:latin typeface="Calibri"/>
                          <a:ea typeface="Calibri"/>
                          <a:cs typeface="Times New Roman"/>
                        </a:rPr>
                        <a:t>PNUD</a:t>
                      </a:r>
                      <a:endParaRPr lang="es-CL" sz="1100" dirty="0">
                        <a:latin typeface="Calibri"/>
                        <a:ea typeface="Calibri"/>
                        <a:cs typeface="Times New Roman"/>
                      </a:endParaRPr>
                    </a:p>
                  </a:txBody>
                  <a:tcPr marT="0" marB="0">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a:noFill/>
                    </a:lnB>
                    <a:solidFill>
                      <a:schemeClr val="accent1">
                        <a:lumMod val="50000"/>
                      </a:schemeClr>
                    </a:solidFill>
                  </a:tcPr>
                </a:tc>
              </a:tr>
              <a:tr h="0">
                <a:tc>
                  <a:txBody>
                    <a:bodyPr/>
                    <a:lstStyle/>
                    <a:p>
                      <a:pPr marL="342900" lvl="0" indent="-342900">
                        <a:lnSpc>
                          <a:spcPct val="107000"/>
                        </a:lnSpc>
                        <a:spcAft>
                          <a:spcPts val="0"/>
                        </a:spcAft>
                        <a:buFont typeface="Symbol"/>
                        <a:buChar char=""/>
                        <a:tabLst>
                          <a:tab pos="228600" algn="l"/>
                        </a:tabLst>
                      </a:pPr>
                      <a:r>
                        <a:rPr lang="es-CL" sz="1400">
                          <a:latin typeface="Calibri"/>
                          <a:ea typeface="Calibri"/>
                          <a:cs typeface="Times New Roman"/>
                        </a:rPr>
                        <a:t>Evidencia de su compromiso con la iniciativa</a:t>
                      </a:r>
                      <a:endParaRPr lang="es-CL" sz="1100">
                        <a:latin typeface="Calibri"/>
                        <a:ea typeface="Calibri"/>
                        <a:cs typeface="Times New Roman"/>
                      </a:endParaRPr>
                    </a:p>
                    <a:p>
                      <a:pPr marL="342900" lvl="0" indent="-342900">
                        <a:lnSpc>
                          <a:spcPct val="107000"/>
                        </a:lnSpc>
                        <a:spcAft>
                          <a:spcPts val="0"/>
                        </a:spcAft>
                        <a:buFont typeface="Symbol"/>
                        <a:buChar char=""/>
                        <a:tabLst>
                          <a:tab pos="457200" algn="l"/>
                        </a:tabLst>
                      </a:pPr>
                      <a:r>
                        <a:rPr lang="es-CL" sz="1400">
                          <a:latin typeface="Calibri"/>
                          <a:ea typeface="Calibri"/>
                          <a:cs typeface="Times New Roman"/>
                        </a:rPr>
                        <a:t>Conformar  Comité de Igualdad de Género con responsabilidades definidas </a:t>
                      </a:r>
                      <a:endParaRPr lang="es-CL" sz="1100">
                        <a:latin typeface="Calibri"/>
                        <a:ea typeface="Calibri"/>
                        <a:cs typeface="Times New Roman"/>
                      </a:endParaRPr>
                    </a:p>
                    <a:p>
                      <a:pPr marL="342900" lvl="0" indent="-342900">
                        <a:lnSpc>
                          <a:spcPct val="107000"/>
                        </a:lnSpc>
                        <a:spcAft>
                          <a:spcPts val="0"/>
                        </a:spcAft>
                        <a:buFont typeface="Symbol"/>
                        <a:buChar char=""/>
                        <a:tabLst>
                          <a:tab pos="228600" algn="l"/>
                        </a:tabLst>
                      </a:pPr>
                      <a:r>
                        <a:rPr lang="es-CL" sz="1400">
                          <a:latin typeface="Calibri"/>
                          <a:ea typeface="Calibri"/>
                          <a:cs typeface="Times New Roman"/>
                        </a:rPr>
                        <a:t>Dotar al Comité de los recursos, espacios y materiales necesarios </a:t>
                      </a:r>
                      <a:endParaRPr lang="es-CL" sz="1100">
                        <a:latin typeface="Calibri"/>
                        <a:ea typeface="Calibri"/>
                        <a:cs typeface="Times New Roman"/>
                      </a:endParaRPr>
                    </a:p>
                  </a:txBody>
                  <a:tcPr marT="0" marB="0">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a:noFill/>
                    </a:lnT>
                    <a:lnB w="12700" cap="flat" cmpd="sng" algn="ctr">
                      <a:solidFill>
                        <a:srgbClr val="5B9BD5"/>
                      </a:solidFill>
                      <a:prstDash val="solid"/>
                      <a:round/>
                      <a:headEnd type="none" w="med" len="med"/>
                      <a:tailEnd type="none" w="med" len="med"/>
                    </a:lnB>
                  </a:tcPr>
                </a:tc>
                <a:tc>
                  <a:txBody>
                    <a:bodyPr/>
                    <a:lstStyle/>
                    <a:p>
                      <a:pPr marL="342900" lvl="0" indent="-342900">
                        <a:lnSpc>
                          <a:spcPct val="107000"/>
                        </a:lnSpc>
                        <a:spcAft>
                          <a:spcPts val="0"/>
                        </a:spcAft>
                        <a:buFont typeface="Symbol"/>
                        <a:buChar char=""/>
                        <a:tabLst>
                          <a:tab pos="457200" algn="l"/>
                        </a:tabLst>
                      </a:pPr>
                      <a:r>
                        <a:rPr lang="es-CL" sz="1400" dirty="0">
                          <a:latin typeface="Calibri"/>
                          <a:ea typeface="Calibri"/>
                          <a:cs typeface="Times New Roman"/>
                        </a:rPr>
                        <a:t>Firma la carta de compromiso/acuerdo junto con PNUD y la institución</a:t>
                      </a:r>
                      <a:endParaRPr lang="es-CL" sz="1100" dirty="0">
                        <a:latin typeface="Calibri"/>
                        <a:ea typeface="Calibri"/>
                        <a:cs typeface="Times New Roman"/>
                      </a:endParaRPr>
                    </a:p>
                    <a:p>
                      <a:pPr marL="342900" lvl="0" indent="-342900">
                        <a:lnSpc>
                          <a:spcPct val="107000"/>
                        </a:lnSpc>
                        <a:spcAft>
                          <a:spcPts val="0"/>
                        </a:spcAft>
                        <a:buFont typeface="Symbol"/>
                        <a:buChar char=""/>
                        <a:tabLst>
                          <a:tab pos="457200" algn="l"/>
                        </a:tabLst>
                      </a:pPr>
                      <a:r>
                        <a:rPr lang="es-CL" sz="1400" dirty="0">
                          <a:latin typeface="Calibri"/>
                          <a:ea typeface="Calibri"/>
                          <a:cs typeface="Times New Roman"/>
                        </a:rPr>
                        <a:t>Da acompañamiento técnico durante esta etapa. </a:t>
                      </a:r>
                      <a:endParaRPr lang="es-CL" sz="1100" dirty="0">
                        <a:latin typeface="Calibri"/>
                        <a:ea typeface="Calibri"/>
                        <a:cs typeface="Times New Roman"/>
                      </a:endParaRPr>
                    </a:p>
                  </a:txBody>
                  <a:tcPr marT="0" marB="0">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a:noFill/>
                    </a:lnT>
                    <a:lnB w="12700" cap="flat" cmpd="sng" algn="ctr">
                      <a:solidFill>
                        <a:srgbClr val="5B9BD5"/>
                      </a:solidFill>
                      <a:prstDash val="solid"/>
                      <a:round/>
                      <a:headEnd type="none" w="med" len="med"/>
                      <a:tailEnd type="none" w="med" len="med"/>
                    </a:lnB>
                  </a:tcPr>
                </a:tc>
                <a:tc>
                  <a:txBody>
                    <a:bodyPr/>
                    <a:lstStyle/>
                    <a:p>
                      <a:pPr marL="342900" lvl="0" indent="-342900">
                        <a:lnSpc>
                          <a:spcPct val="107000"/>
                        </a:lnSpc>
                        <a:spcAft>
                          <a:spcPts val="0"/>
                        </a:spcAft>
                        <a:buFont typeface="Symbol"/>
                        <a:buChar char=""/>
                        <a:tabLst>
                          <a:tab pos="457200" algn="l"/>
                        </a:tabLst>
                      </a:pPr>
                      <a:r>
                        <a:rPr lang="es-CL" sz="1400" dirty="0">
                          <a:latin typeface="Calibri"/>
                          <a:ea typeface="Calibri"/>
                          <a:cs typeface="Times New Roman"/>
                        </a:rPr>
                        <a:t>Firma la carta de compromiso/acuerdo junto con la institución líder e implementadora.</a:t>
                      </a:r>
                      <a:endParaRPr lang="es-CL" sz="1100" dirty="0">
                        <a:latin typeface="Calibri"/>
                        <a:ea typeface="Calibri"/>
                        <a:cs typeface="Times New Roman"/>
                      </a:endParaRPr>
                    </a:p>
                    <a:p>
                      <a:pPr marL="342900" lvl="0" indent="-342900">
                        <a:lnSpc>
                          <a:spcPct val="107000"/>
                        </a:lnSpc>
                        <a:spcAft>
                          <a:spcPts val="0"/>
                        </a:spcAft>
                        <a:buFont typeface="Symbol"/>
                        <a:buChar char=""/>
                        <a:tabLst>
                          <a:tab pos="457200" algn="l"/>
                        </a:tabLst>
                      </a:pPr>
                      <a:r>
                        <a:rPr lang="es-CL" sz="1400" dirty="0">
                          <a:latin typeface="Calibri"/>
                          <a:ea typeface="Calibri"/>
                          <a:cs typeface="Times New Roman"/>
                        </a:rPr>
                        <a:t>Apoyar a las entidades públicas que lideren la iniciativa para que establezcan mecanismos institucionales de implementación. </a:t>
                      </a:r>
                      <a:endParaRPr lang="es-CL" sz="1100" dirty="0">
                        <a:latin typeface="Calibri"/>
                        <a:ea typeface="Calibri"/>
                        <a:cs typeface="Times New Roman"/>
                      </a:endParaRPr>
                    </a:p>
                  </a:txBody>
                  <a:tcPr marT="0" marB="0">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a:noFill/>
                    </a:lnT>
                    <a:lnB w="12700" cap="flat" cmpd="sng" algn="ctr">
                      <a:solidFill>
                        <a:srgbClr val="5B9BD5"/>
                      </a:solidFill>
                      <a:prstDash val="solid"/>
                      <a:round/>
                      <a:headEnd type="none" w="med" len="med"/>
                      <a:tailEnd type="none" w="med" len="med"/>
                    </a:lnB>
                  </a:tcPr>
                </a:tc>
              </a:tr>
            </a:tbl>
          </a:graphicData>
        </a:graphic>
      </p:graphicFrame>
      <p:pic>
        <p:nvPicPr>
          <p:cNvPr id="7" name="Imagen 3"/>
          <p:cNvPicPr>
            <a:picLocks noChangeAspect="1"/>
          </p:cNvPicPr>
          <p:nvPr/>
        </p:nvPicPr>
        <p:blipFill>
          <a:blip r:embed="rId7">
            <a:extLst>
              <a:ext uri="{28A0092B-C50C-407E-A947-70E740481C1C}">
                <a14:useLocalDpi xmlns="" xmlns:a14="http://schemas.microsoft.com/office/drawing/2010/main" val="0"/>
              </a:ext>
            </a:extLst>
          </a:blip>
          <a:stretch>
            <a:fillRect/>
          </a:stretch>
        </p:blipFill>
        <p:spPr>
          <a:xfrm>
            <a:off x="11199765" y="296777"/>
            <a:ext cx="656660" cy="1289867"/>
          </a:xfrm>
          <a:prstGeom prst="rect">
            <a:avLst/>
          </a:prstGeom>
        </p:spPr>
      </p:pic>
      <p:sp>
        <p:nvSpPr>
          <p:cNvPr id="8" name="CuadroTexto 4"/>
          <p:cNvSpPr txBox="1"/>
          <p:nvPr/>
        </p:nvSpPr>
        <p:spPr>
          <a:xfrm>
            <a:off x="368489" y="256970"/>
            <a:ext cx="9648967" cy="1077218"/>
          </a:xfrm>
          <a:prstGeom prst="rect">
            <a:avLst/>
          </a:prstGeom>
          <a:noFill/>
        </p:spPr>
        <p:txBody>
          <a:bodyPr wrap="square" rtlCol="0">
            <a:spAutoFit/>
          </a:bodyPr>
          <a:lstStyle/>
          <a:p>
            <a:r>
              <a:rPr lang="en-US" sz="3200" b="1" dirty="0" err="1" smtClean="0">
                <a:latin typeface="Myriad Pro" panose="020B0503030403020204" pitchFamily="34" charset="0"/>
              </a:rPr>
              <a:t>Etapa</a:t>
            </a:r>
            <a:r>
              <a:rPr lang="en-US" sz="3200" b="1" dirty="0" smtClean="0">
                <a:latin typeface="Myriad Pro" panose="020B0503030403020204" pitchFamily="34" charset="0"/>
              </a:rPr>
              <a:t> 1: </a:t>
            </a:r>
            <a:r>
              <a:rPr lang="en-US" sz="3200" b="1" dirty="0" err="1" smtClean="0">
                <a:latin typeface="Myriad Pro" panose="020B0503030403020204" pitchFamily="34" charset="0"/>
              </a:rPr>
              <a:t>Arreglos</a:t>
            </a:r>
            <a:r>
              <a:rPr lang="en-US" sz="3200" b="1" dirty="0" smtClean="0">
                <a:latin typeface="Myriad Pro" panose="020B0503030403020204" pitchFamily="34" charset="0"/>
              </a:rPr>
              <a:t> </a:t>
            </a:r>
            <a:r>
              <a:rPr lang="en-US" sz="3200" b="1" dirty="0" err="1" smtClean="0">
                <a:latin typeface="Myriad Pro" panose="020B0503030403020204" pitchFamily="34" charset="0"/>
              </a:rPr>
              <a:t>institucionales</a:t>
            </a:r>
            <a:endParaRPr lang="es-PA" sz="3200" b="1" dirty="0">
              <a:latin typeface="Myriad Pro" panose="020B0503030403020204" pitchFamily="34" charset="0"/>
            </a:endParaRPr>
          </a:p>
          <a:p>
            <a:endParaRPr lang="es-PA" sz="3200" dirty="0">
              <a:latin typeface="HelveticaNeueLT Std Thin" panose="020B0403020202020204" pitchFamily="34" charset="0"/>
            </a:endParaRPr>
          </a:p>
        </p:txBody>
      </p:sp>
      <p:cxnSp>
        <p:nvCxnSpPr>
          <p:cNvPr id="9" name="Conector recto 5"/>
          <p:cNvCxnSpPr/>
          <p:nvPr/>
        </p:nvCxnSpPr>
        <p:spPr>
          <a:xfrm>
            <a:off x="518615" y="859821"/>
            <a:ext cx="10345003" cy="0"/>
          </a:xfrm>
          <a:prstGeom prst="line">
            <a:avLst/>
          </a:prstGeom>
          <a:ln/>
        </p:spPr>
        <p:style>
          <a:lnRef idx="3">
            <a:schemeClr val="accent5"/>
          </a:lnRef>
          <a:fillRef idx="0">
            <a:schemeClr val="accent5"/>
          </a:fillRef>
          <a:effectRef idx="2">
            <a:schemeClr val="accent5"/>
          </a:effectRef>
          <a:fontRef idx="minor">
            <a:schemeClr val="tx1"/>
          </a:fontRef>
        </p:style>
      </p:cxnSp>
      <p:pic>
        <p:nvPicPr>
          <p:cNvPr id="10" name="Imagen 7"/>
          <p:cNvPicPr>
            <a:picLocks noChangeAspect="1"/>
          </p:cNvPicPr>
          <p:nvPr/>
        </p:nvPicPr>
        <p:blipFill rotWithShape="1">
          <a:blip r:embed="rId8">
            <a:extLst>
              <a:ext uri="{28A0092B-C50C-407E-A947-70E740481C1C}">
                <a14:useLocalDpi xmlns="" xmlns:a14="http://schemas.microsoft.com/office/drawing/2010/main" val="0"/>
              </a:ext>
            </a:extLst>
          </a:blip>
          <a:srcRect r="21984" b="25703"/>
          <a:stretch/>
        </p:blipFill>
        <p:spPr>
          <a:xfrm>
            <a:off x="10467832" y="4602398"/>
            <a:ext cx="1724167" cy="2255602"/>
          </a:xfrm>
          <a:prstGeom prst="rect">
            <a:avLst/>
          </a:prstGeom>
        </p:spPr>
      </p:pic>
      <p:sp>
        <p:nvSpPr>
          <p:cNvPr id="11" name="CuadroTexto 1"/>
          <p:cNvSpPr txBox="1"/>
          <p:nvPr/>
        </p:nvSpPr>
        <p:spPr>
          <a:xfrm>
            <a:off x="368489" y="6008160"/>
            <a:ext cx="9648967" cy="276999"/>
          </a:xfrm>
          <a:prstGeom prst="rect">
            <a:avLst/>
          </a:prstGeom>
          <a:noFill/>
        </p:spPr>
        <p:txBody>
          <a:bodyPr wrap="square" rtlCol="0">
            <a:spAutoFit/>
          </a:bodyPr>
          <a:lstStyle/>
          <a:p>
            <a:r>
              <a:rPr lang="es-PA" sz="1200" dirty="0">
                <a:solidFill>
                  <a:schemeClr val="accent1">
                    <a:lumMod val="50000"/>
                  </a:schemeClr>
                </a:solidFill>
                <a:latin typeface="HelveticaNeueLT Std Med" panose="020B0804020202020204" pitchFamily="34" charset="0"/>
              </a:rPr>
              <a:t>Sello de Igualdad de Género en el Sector Público para la implementación de la Agenda 2030 </a:t>
            </a:r>
          </a:p>
        </p:txBody>
      </p:sp>
    </p:spTree>
    <p:extLst>
      <p:ext uri="{BB962C8B-B14F-4D97-AF65-F5344CB8AC3E}">
        <p14:creationId xmlns="" xmlns:p14="http://schemas.microsoft.com/office/powerpoint/2010/main" val="36792630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contenido 2"/>
          <p:cNvSpPr>
            <a:spLocks noGrp="1"/>
          </p:cNvSpPr>
          <p:nvPr>
            <p:ph idx="1"/>
          </p:nvPr>
        </p:nvSpPr>
        <p:spPr>
          <a:xfrm>
            <a:off x="1696819" y="1541920"/>
            <a:ext cx="5482952" cy="604664"/>
          </a:xfrm>
        </p:spPr>
        <p:txBody>
          <a:bodyPr>
            <a:noAutofit/>
          </a:bodyPr>
          <a:lstStyle/>
          <a:p>
            <a:pPr marL="0" indent="0">
              <a:buNone/>
            </a:pPr>
            <a:r>
              <a:rPr lang="en-US" sz="2400" b="1" dirty="0">
                <a:latin typeface="Calibri"/>
                <a:cs typeface="Calibri"/>
              </a:rPr>
              <a:t>	</a:t>
            </a:r>
          </a:p>
        </p:txBody>
      </p:sp>
      <p:graphicFrame>
        <p:nvGraphicFramePr>
          <p:cNvPr id="16" name="15 Diagrama"/>
          <p:cNvGraphicFramePr/>
          <p:nvPr/>
        </p:nvGraphicFramePr>
        <p:xfrm>
          <a:off x="285709" y="428604"/>
          <a:ext cx="3810027" cy="4889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4 Tabla"/>
          <p:cNvGraphicFramePr>
            <a:graphicFrameLocks noGrp="1"/>
          </p:cNvGraphicFramePr>
          <p:nvPr/>
        </p:nvGraphicFramePr>
        <p:xfrm>
          <a:off x="4381488" y="1214422"/>
          <a:ext cx="7601373" cy="2643206"/>
        </p:xfrm>
        <a:graphic>
          <a:graphicData uri="http://schemas.openxmlformats.org/drawingml/2006/table">
            <a:tbl>
              <a:tblPr/>
              <a:tblGrid>
                <a:gridCol w="2533227"/>
                <a:gridCol w="2534073"/>
                <a:gridCol w="2534073"/>
              </a:tblGrid>
              <a:tr h="498629">
                <a:tc>
                  <a:txBody>
                    <a:bodyPr/>
                    <a:lstStyle/>
                    <a:p>
                      <a:pPr algn="ctr">
                        <a:lnSpc>
                          <a:spcPct val="107000"/>
                        </a:lnSpc>
                        <a:spcAft>
                          <a:spcPts val="0"/>
                        </a:spcAft>
                      </a:pPr>
                      <a:r>
                        <a:rPr lang="es-CL" sz="1400" b="1" dirty="0">
                          <a:solidFill>
                            <a:srgbClr val="FFFFFF"/>
                          </a:solidFill>
                          <a:latin typeface="+mn-lt"/>
                          <a:ea typeface="Calibri"/>
                          <a:cs typeface="Times New Roman"/>
                        </a:rPr>
                        <a:t>INSTITUCIÓN IMPLEMENTADORA</a:t>
                      </a:r>
                      <a:endParaRPr lang="es-CL" sz="1400" dirty="0">
                        <a:latin typeface="+mn-lt"/>
                        <a:ea typeface="Calibri"/>
                        <a:cs typeface="Times New Roman"/>
                      </a:endParaRPr>
                    </a:p>
                  </a:txBody>
                  <a:tcPr marT="0" marB="0">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a:noFill/>
                    </a:lnB>
                    <a:solidFill>
                      <a:schemeClr val="accent1">
                        <a:lumMod val="50000"/>
                      </a:schemeClr>
                    </a:solidFill>
                  </a:tcPr>
                </a:tc>
                <a:tc>
                  <a:txBody>
                    <a:bodyPr/>
                    <a:lstStyle/>
                    <a:p>
                      <a:pPr algn="ctr">
                        <a:lnSpc>
                          <a:spcPct val="107000"/>
                        </a:lnSpc>
                        <a:spcAft>
                          <a:spcPts val="800"/>
                        </a:spcAft>
                      </a:pPr>
                      <a:r>
                        <a:rPr lang="es-CL" sz="1400" b="1" dirty="0">
                          <a:solidFill>
                            <a:srgbClr val="FFFFFF"/>
                          </a:solidFill>
                          <a:latin typeface="+mn-lt"/>
                          <a:ea typeface="Calibri"/>
                          <a:cs typeface="Times New Roman"/>
                        </a:rPr>
                        <a:t>INSTITUCIÓN LÍDER</a:t>
                      </a:r>
                      <a:endParaRPr lang="es-CL" sz="1400" dirty="0">
                        <a:latin typeface="+mn-lt"/>
                        <a:ea typeface="Calibri"/>
                        <a:cs typeface="Times New Roman"/>
                      </a:endParaRPr>
                    </a:p>
                  </a:txBody>
                  <a:tcPr marT="0" marB="0">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a:noFill/>
                    </a:lnB>
                    <a:solidFill>
                      <a:schemeClr val="accent1">
                        <a:lumMod val="50000"/>
                      </a:schemeClr>
                    </a:solidFill>
                  </a:tcPr>
                </a:tc>
                <a:tc>
                  <a:txBody>
                    <a:bodyPr/>
                    <a:lstStyle/>
                    <a:p>
                      <a:pPr algn="ctr">
                        <a:lnSpc>
                          <a:spcPct val="107000"/>
                        </a:lnSpc>
                        <a:spcAft>
                          <a:spcPts val="0"/>
                        </a:spcAft>
                      </a:pPr>
                      <a:r>
                        <a:rPr lang="es-CL" sz="1400" b="1" dirty="0">
                          <a:solidFill>
                            <a:srgbClr val="FFFFFF"/>
                          </a:solidFill>
                          <a:latin typeface="+mn-lt"/>
                          <a:ea typeface="Calibri"/>
                          <a:cs typeface="Times New Roman"/>
                        </a:rPr>
                        <a:t>PNUD</a:t>
                      </a:r>
                      <a:endParaRPr lang="es-CL" sz="1400" dirty="0">
                        <a:latin typeface="+mn-lt"/>
                        <a:ea typeface="Calibri"/>
                        <a:cs typeface="Times New Roman"/>
                      </a:endParaRPr>
                    </a:p>
                  </a:txBody>
                  <a:tcPr marT="0" marB="0">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a:noFill/>
                    </a:lnB>
                    <a:solidFill>
                      <a:schemeClr val="accent1">
                        <a:lumMod val="50000"/>
                      </a:schemeClr>
                    </a:solidFill>
                  </a:tcPr>
                </a:tc>
              </a:tr>
              <a:tr h="2144577">
                <a:tc>
                  <a:txBody>
                    <a:bodyPr/>
                    <a:lstStyle/>
                    <a:p>
                      <a:pPr marL="342900" lvl="0" indent="-342900">
                        <a:spcAft>
                          <a:spcPts val="0"/>
                        </a:spcAft>
                        <a:buFont typeface="Calibri"/>
                        <a:buChar char="•"/>
                      </a:pPr>
                      <a:r>
                        <a:rPr lang="es-CL" sz="1400" dirty="0">
                          <a:solidFill>
                            <a:srgbClr val="221E1F"/>
                          </a:solidFill>
                          <a:latin typeface="+mn-lt"/>
                          <a:ea typeface="Times New Roman"/>
                          <a:cs typeface="Linotype Univers"/>
                        </a:rPr>
                        <a:t>Recolectar información. </a:t>
                      </a:r>
                      <a:endParaRPr lang="es-CL" sz="1400" dirty="0">
                        <a:latin typeface="+mn-lt"/>
                        <a:ea typeface="Times New Roman"/>
                        <a:cs typeface="Linotype Univers"/>
                      </a:endParaRPr>
                    </a:p>
                    <a:p>
                      <a:pPr marL="342900" lvl="0" indent="-342900">
                        <a:spcAft>
                          <a:spcPts val="0"/>
                        </a:spcAft>
                        <a:buFont typeface="Calibri"/>
                        <a:buChar char="•"/>
                      </a:pPr>
                      <a:r>
                        <a:rPr lang="es-CL" sz="1400" dirty="0">
                          <a:solidFill>
                            <a:srgbClr val="221E1F"/>
                          </a:solidFill>
                          <a:latin typeface="+mn-lt"/>
                          <a:ea typeface="Times New Roman"/>
                          <a:cs typeface="Linotype Univers"/>
                        </a:rPr>
                        <a:t>Analizar y completar la matriz de indicadores.</a:t>
                      </a:r>
                      <a:endParaRPr lang="es-CL" sz="1400" dirty="0">
                        <a:latin typeface="+mn-lt"/>
                        <a:ea typeface="Times New Roman"/>
                        <a:cs typeface="Linotype Univers"/>
                      </a:endParaRPr>
                    </a:p>
                    <a:p>
                      <a:pPr marL="342900" lvl="0" indent="-342900">
                        <a:spcAft>
                          <a:spcPts val="0"/>
                        </a:spcAft>
                        <a:buFont typeface="Calibri"/>
                        <a:buChar char="•"/>
                      </a:pPr>
                      <a:r>
                        <a:rPr lang="es-CL" sz="1400" dirty="0">
                          <a:solidFill>
                            <a:srgbClr val="221E1F"/>
                          </a:solidFill>
                          <a:latin typeface="+mn-lt"/>
                          <a:ea typeface="Times New Roman"/>
                          <a:cs typeface="Linotype Univers"/>
                        </a:rPr>
                        <a:t>Subir alguna información a la plataforma en línea. </a:t>
                      </a:r>
                      <a:endParaRPr lang="es-CL" sz="1400" dirty="0">
                        <a:latin typeface="+mn-lt"/>
                        <a:ea typeface="Times New Roman"/>
                        <a:cs typeface="Linotype Univers"/>
                      </a:endParaRPr>
                    </a:p>
                  </a:txBody>
                  <a:tcPr marT="0" marB="0">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a:noFill/>
                    </a:lnT>
                    <a:lnB w="12700" cap="flat" cmpd="sng" algn="ctr">
                      <a:solidFill>
                        <a:srgbClr val="5B9BD5"/>
                      </a:solidFill>
                      <a:prstDash val="solid"/>
                      <a:round/>
                      <a:headEnd type="none" w="med" len="med"/>
                      <a:tailEnd type="none" w="med" len="med"/>
                    </a:lnB>
                  </a:tcPr>
                </a:tc>
                <a:tc>
                  <a:txBody>
                    <a:bodyPr/>
                    <a:lstStyle/>
                    <a:p>
                      <a:pPr marL="342900" lvl="0" indent="-342900" algn="just">
                        <a:spcAft>
                          <a:spcPts val="0"/>
                        </a:spcAft>
                        <a:buFont typeface="Calibri"/>
                        <a:buChar char="•"/>
                      </a:pPr>
                      <a:r>
                        <a:rPr lang="es-CL" sz="1400" dirty="0">
                          <a:solidFill>
                            <a:srgbClr val="221E1F"/>
                          </a:solidFill>
                          <a:latin typeface="+mn-lt"/>
                          <a:ea typeface="Times New Roman"/>
                          <a:cs typeface="Linotype Univers"/>
                        </a:rPr>
                        <a:t>Tratar en forma confidencial toda información intercambiada. </a:t>
                      </a:r>
                      <a:endParaRPr lang="es-CL" sz="1400" dirty="0">
                        <a:latin typeface="+mn-lt"/>
                        <a:ea typeface="Times New Roman"/>
                        <a:cs typeface="Linotype Univers"/>
                      </a:endParaRPr>
                    </a:p>
                    <a:p>
                      <a:pPr marL="342900" lvl="0" indent="-342900" algn="just">
                        <a:spcAft>
                          <a:spcPts val="0"/>
                        </a:spcAft>
                        <a:buFont typeface="Calibri"/>
                        <a:buChar char="•"/>
                      </a:pPr>
                      <a:r>
                        <a:rPr lang="es-CL" sz="1400" dirty="0">
                          <a:solidFill>
                            <a:srgbClr val="221E1F"/>
                          </a:solidFill>
                          <a:latin typeface="+mn-lt"/>
                          <a:ea typeface="Times New Roman"/>
                          <a:cs typeface="Linotype Univers"/>
                        </a:rPr>
                        <a:t>Proporcionar, junto con PNUD, apoyo técnico en el proceso del auto diagnóstico.</a:t>
                      </a:r>
                      <a:endParaRPr lang="es-CL" sz="1400" dirty="0">
                        <a:latin typeface="+mn-lt"/>
                        <a:ea typeface="Times New Roman"/>
                        <a:cs typeface="Linotype Univers"/>
                      </a:endParaRPr>
                    </a:p>
                  </a:txBody>
                  <a:tcPr marT="0" marB="0">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a:noFill/>
                    </a:lnT>
                    <a:lnB w="12700" cap="flat" cmpd="sng" algn="ctr">
                      <a:solidFill>
                        <a:srgbClr val="5B9BD5"/>
                      </a:solidFill>
                      <a:prstDash val="solid"/>
                      <a:round/>
                      <a:headEnd type="none" w="med" len="med"/>
                      <a:tailEnd type="none" w="med" len="med"/>
                    </a:lnB>
                  </a:tcPr>
                </a:tc>
                <a:tc>
                  <a:txBody>
                    <a:bodyPr/>
                    <a:lstStyle/>
                    <a:p>
                      <a:pPr marL="342900" lvl="0" indent="-342900" algn="just">
                        <a:spcAft>
                          <a:spcPts val="0"/>
                        </a:spcAft>
                        <a:buFont typeface="Calibri"/>
                        <a:buChar char="•"/>
                      </a:pPr>
                      <a:r>
                        <a:rPr lang="es-CL" sz="1400" dirty="0">
                          <a:solidFill>
                            <a:srgbClr val="221E1F"/>
                          </a:solidFill>
                          <a:latin typeface="+mn-lt"/>
                          <a:ea typeface="Times New Roman"/>
                          <a:cs typeface="Linotype Univers"/>
                        </a:rPr>
                        <a:t>Proporcionar apoyo técnico para orientar a la institución en el marco y proceso del auto diagnóstico.</a:t>
                      </a:r>
                      <a:endParaRPr lang="es-CL" sz="1400" dirty="0">
                        <a:latin typeface="+mn-lt"/>
                        <a:ea typeface="Times New Roman"/>
                        <a:cs typeface="Linotype Univers"/>
                      </a:endParaRPr>
                    </a:p>
                    <a:p>
                      <a:pPr marL="342900" lvl="0" indent="-342900" algn="just">
                        <a:spcAft>
                          <a:spcPts val="0"/>
                        </a:spcAft>
                        <a:buFont typeface="Calibri"/>
                        <a:buChar char="•"/>
                      </a:pPr>
                      <a:r>
                        <a:rPr lang="es-CL" sz="1400" dirty="0">
                          <a:solidFill>
                            <a:srgbClr val="221E1F"/>
                          </a:solidFill>
                          <a:latin typeface="+mn-lt"/>
                          <a:ea typeface="Times New Roman"/>
                          <a:cs typeface="Linotype Univers"/>
                        </a:rPr>
                        <a:t>Gestionar la plataforma en línea</a:t>
                      </a:r>
                      <a:endParaRPr lang="es-CL" sz="1400" dirty="0">
                        <a:latin typeface="+mn-lt"/>
                        <a:ea typeface="Times New Roman"/>
                        <a:cs typeface="Linotype Univers"/>
                      </a:endParaRPr>
                    </a:p>
                  </a:txBody>
                  <a:tcPr marT="0" marB="0">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a:noFill/>
                    </a:lnT>
                    <a:lnB w="12700" cap="flat" cmpd="sng" algn="ctr">
                      <a:solidFill>
                        <a:srgbClr val="5B9BD5"/>
                      </a:solidFill>
                      <a:prstDash val="solid"/>
                      <a:round/>
                      <a:headEnd type="none" w="med" len="med"/>
                      <a:tailEnd type="none" w="med" len="med"/>
                    </a:lnB>
                  </a:tcPr>
                </a:tc>
              </a:tr>
            </a:tbl>
          </a:graphicData>
        </a:graphic>
      </p:graphicFrame>
      <p:pic>
        <p:nvPicPr>
          <p:cNvPr id="7" name="Imagen 3"/>
          <p:cNvPicPr>
            <a:picLocks noChangeAspect="1"/>
          </p:cNvPicPr>
          <p:nvPr/>
        </p:nvPicPr>
        <p:blipFill>
          <a:blip r:embed="rId7">
            <a:extLst>
              <a:ext uri="{28A0092B-C50C-407E-A947-70E740481C1C}">
                <a14:useLocalDpi xmlns="" xmlns:a14="http://schemas.microsoft.com/office/drawing/2010/main" val="0"/>
              </a:ext>
            </a:extLst>
          </a:blip>
          <a:stretch>
            <a:fillRect/>
          </a:stretch>
        </p:blipFill>
        <p:spPr>
          <a:xfrm>
            <a:off x="11199765" y="296777"/>
            <a:ext cx="656660" cy="1289867"/>
          </a:xfrm>
          <a:prstGeom prst="rect">
            <a:avLst/>
          </a:prstGeom>
        </p:spPr>
      </p:pic>
      <p:sp>
        <p:nvSpPr>
          <p:cNvPr id="8" name="CuadroTexto 4"/>
          <p:cNvSpPr txBox="1"/>
          <p:nvPr/>
        </p:nvSpPr>
        <p:spPr>
          <a:xfrm>
            <a:off x="368489" y="220026"/>
            <a:ext cx="9648967" cy="1077218"/>
          </a:xfrm>
          <a:prstGeom prst="rect">
            <a:avLst/>
          </a:prstGeom>
          <a:noFill/>
        </p:spPr>
        <p:txBody>
          <a:bodyPr wrap="square" rtlCol="0">
            <a:spAutoFit/>
          </a:bodyPr>
          <a:lstStyle/>
          <a:p>
            <a:r>
              <a:rPr lang="en-US" sz="3200" b="1" dirty="0" err="1" smtClean="0">
                <a:latin typeface="Myriad Pro" panose="020B0503030403020204" pitchFamily="34" charset="0"/>
              </a:rPr>
              <a:t>Etapa</a:t>
            </a:r>
            <a:r>
              <a:rPr lang="en-US" sz="3200" b="1" dirty="0" smtClean="0">
                <a:latin typeface="Myriad Pro" panose="020B0503030403020204" pitchFamily="34" charset="0"/>
              </a:rPr>
              <a:t> 2: </a:t>
            </a:r>
            <a:r>
              <a:rPr lang="en-US" sz="3200" b="1" dirty="0" err="1" smtClean="0">
                <a:latin typeface="Myriad Pro" panose="020B0503030403020204" pitchFamily="34" charset="0"/>
              </a:rPr>
              <a:t>Autodiagnóstico</a:t>
            </a:r>
            <a:endParaRPr lang="es-PA" sz="3200" b="1" dirty="0">
              <a:latin typeface="Myriad Pro" panose="020B0503030403020204" pitchFamily="34" charset="0"/>
            </a:endParaRPr>
          </a:p>
          <a:p>
            <a:endParaRPr lang="es-PA" sz="3200" dirty="0">
              <a:latin typeface="HelveticaNeueLT Std Thin" panose="020B0403020202020204" pitchFamily="34" charset="0"/>
            </a:endParaRPr>
          </a:p>
        </p:txBody>
      </p:sp>
      <p:cxnSp>
        <p:nvCxnSpPr>
          <p:cNvPr id="10" name="Conector recto 5"/>
          <p:cNvCxnSpPr/>
          <p:nvPr/>
        </p:nvCxnSpPr>
        <p:spPr>
          <a:xfrm>
            <a:off x="518615" y="859821"/>
            <a:ext cx="10345003" cy="0"/>
          </a:xfrm>
          <a:prstGeom prst="line">
            <a:avLst/>
          </a:prstGeom>
          <a:ln/>
        </p:spPr>
        <p:style>
          <a:lnRef idx="3">
            <a:schemeClr val="accent5"/>
          </a:lnRef>
          <a:fillRef idx="0">
            <a:schemeClr val="accent5"/>
          </a:fillRef>
          <a:effectRef idx="2">
            <a:schemeClr val="accent5"/>
          </a:effectRef>
          <a:fontRef idx="minor">
            <a:schemeClr val="tx1"/>
          </a:fontRef>
        </p:style>
      </p:cxnSp>
      <p:pic>
        <p:nvPicPr>
          <p:cNvPr id="11" name="Imagen 7"/>
          <p:cNvPicPr>
            <a:picLocks noChangeAspect="1"/>
          </p:cNvPicPr>
          <p:nvPr/>
        </p:nvPicPr>
        <p:blipFill rotWithShape="1">
          <a:blip r:embed="rId8">
            <a:extLst>
              <a:ext uri="{28A0092B-C50C-407E-A947-70E740481C1C}">
                <a14:useLocalDpi xmlns="" xmlns:a14="http://schemas.microsoft.com/office/drawing/2010/main" val="0"/>
              </a:ext>
            </a:extLst>
          </a:blip>
          <a:srcRect r="21984" b="25703"/>
          <a:stretch/>
        </p:blipFill>
        <p:spPr>
          <a:xfrm>
            <a:off x="10467832" y="4602398"/>
            <a:ext cx="1724167" cy="2255602"/>
          </a:xfrm>
          <a:prstGeom prst="rect">
            <a:avLst/>
          </a:prstGeom>
        </p:spPr>
      </p:pic>
      <p:sp>
        <p:nvSpPr>
          <p:cNvPr id="12" name="CuadroTexto 1"/>
          <p:cNvSpPr txBox="1"/>
          <p:nvPr/>
        </p:nvSpPr>
        <p:spPr>
          <a:xfrm>
            <a:off x="368489" y="6008160"/>
            <a:ext cx="9648967" cy="276999"/>
          </a:xfrm>
          <a:prstGeom prst="rect">
            <a:avLst/>
          </a:prstGeom>
          <a:noFill/>
        </p:spPr>
        <p:txBody>
          <a:bodyPr wrap="square" rtlCol="0">
            <a:spAutoFit/>
          </a:bodyPr>
          <a:lstStyle/>
          <a:p>
            <a:r>
              <a:rPr lang="es-PA" sz="1200" dirty="0">
                <a:solidFill>
                  <a:schemeClr val="accent1">
                    <a:lumMod val="50000"/>
                  </a:schemeClr>
                </a:solidFill>
                <a:latin typeface="HelveticaNeueLT Std Med" panose="020B0804020202020204" pitchFamily="34" charset="0"/>
              </a:rPr>
              <a:t>Sello de Igualdad de Género en el Sector Público para la implementación de la Agenda 2030 </a:t>
            </a:r>
          </a:p>
        </p:txBody>
      </p:sp>
    </p:spTree>
    <p:extLst>
      <p:ext uri="{BB962C8B-B14F-4D97-AF65-F5344CB8AC3E}">
        <p14:creationId xmlns="" xmlns:p14="http://schemas.microsoft.com/office/powerpoint/2010/main" val="3679263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1199765" y="296777"/>
            <a:ext cx="656660" cy="1289867"/>
          </a:xfrm>
          <a:prstGeom prst="rect">
            <a:avLst/>
          </a:prstGeom>
        </p:spPr>
      </p:pic>
      <p:grpSp>
        <p:nvGrpSpPr>
          <p:cNvPr id="2" name="Group 13"/>
          <p:cNvGrpSpPr/>
          <p:nvPr/>
        </p:nvGrpSpPr>
        <p:grpSpPr>
          <a:xfrm>
            <a:off x="-35737" y="0"/>
            <a:ext cx="9816045" cy="6858000"/>
            <a:chOff x="-35737" y="0"/>
            <a:chExt cx="9816045" cy="6858000"/>
          </a:xfrm>
        </p:grpSpPr>
        <p:sp>
          <p:nvSpPr>
            <p:cNvPr id="13" name="Rectángulo 6"/>
            <p:cNvSpPr/>
            <p:nvPr/>
          </p:nvSpPr>
          <p:spPr>
            <a:xfrm>
              <a:off x="-35737" y="0"/>
              <a:ext cx="8998858" cy="6858000"/>
            </a:xfrm>
            <a:prstGeom prst="rect">
              <a:avLst/>
            </a:prstGeom>
            <a:solidFill>
              <a:schemeClr val="accent1">
                <a:lumMod val="50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es-ES" sz="1400" dirty="0">
                  <a:solidFill>
                    <a:schemeClr val="bg1"/>
                  </a:solidFill>
                </a:rPr>
                <a:t> </a:t>
              </a:r>
              <a:endParaRPr lang="es-ES" sz="2400" b="1" dirty="0">
                <a:solidFill>
                  <a:schemeClr val="bg1"/>
                </a:solidFill>
                <a:latin typeface="HelveticaNeueLT Std Thin" panose="020B0403020202020204" pitchFamily="34" charset="0"/>
              </a:endParaRPr>
            </a:p>
          </p:txBody>
        </p:sp>
        <p:sp>
          <p:nvSpPr>
            <p:cNvPr id="12" name="CuadroTexto 1"/>
            <p:cNvSpPr txBox="1"/>
            <p:nvPr/>
          </p:nvSpPr>
          <p:spPr>
            <a:xfrm>
              <a:off x="131341" y="6307899"/>
              <a:ext cx="9648967" cy="276999"/>
            </a:xfrm>
            <a:prstGeom prst="rect">
              <a:avLst/>
            </a:prstGeom>
            <a:noFill/>
          </p:spPr>
          <p:txBody>
            <a:bodyPr wrap="square" rtlCol="0">
              <a:spAutoFit/>
            </a:bodyPr>
            <a:lstStyle/>
            <a:p>
              <a:r>
                <a:rPr lang="es-PA" sz="1200" dirty="0">
                  <a:solidFill>
                    <a:schemeClr val="bg1"/>
                  </a:solidFill>
                  <a:latin typeface="HelveticaNeueLT Std Med" panose="020B0804020202020204" pitchFamily="34" charset="0"/>
                </a:rPr>
                <a:t>Sello de Igualdad de Género en el Sector Público para la implementación de la Agenda 2030 </a:t>
              </a:r>
            </a:p>
          </p:txBody>
        </p:sp>
        <p:pic>
          <p:nvPicPr>
            <p:cNvPr id="11" name="Imagen 7"/>
            <p:cNvPicPr>
              <a:picLocks noChangeAspect="1"/>
            </p:cNvPicPr>
            <p:nvPr/>
          </p:nvPicPr>
          <p:blipFill rotWithShape="1">
            <a:blip r:embed="rId4">
              <a:extLst>
                <a:ext uri="{28A0092B-C50C-407E-A947-70E740481C1C}">
                  <a14:useLocalDpi xmlns="" xmlns:a14="http://schemas.microsoft.com/office/drawing/2010/main" val="0"/>
                </a:ext>
              </a:extLst>
            </a:blip>
            <a:srcRect r="21984" b="25703"/>
            <a:stretch/>
          </p:blipFill>
          <p:spPr>
            <a:xfrm>
              <a:off x="7238954" y="4602398"/>
              <a:ext cx="1724167" cy="2255602"/>
            </a:xfrm>
            <a:prstGeom prst="rect">
              <a:avLst/>
            </a:prstGeom>
          </p:spPr>
        </p:pic>
      </p:grpSp>
      <p:sp>
        <p:nvSpPr>
          <p:cNvPr id="9" name="8 CuadroTexto"/>
          <p:cNvSpPr txBox="1"/>
          <p:nvPr/>
        </p:nvSpPr>
        <p:spPr>
          <a:xfrm>
            <a:off x="340829" y="-107274"/>
            <a:ext cx="8411286" cy="3785652"/>
          </a:xfrm>
          <a:prstGeom prst="rect">
            <a:avLst/>
          </a:prstGeom>
          <a:noFill/>
          <a:ln>
            <a:noFill/>
          </a:ln>
        </p:spPr>
        <p:txBody>
          <a:bodyPr wrap="square" rtlCol="0">
            <a:spAutoFit/>
          </a:bodyPr>
          <a:lstStyle/>
          <a:p>
            <a:endParaRPr lang="es-ES" sz="4000" b="1" dirty="0" smtClean="0">
              <a:solidFill>
                <a:schemeClr val="tx2"/>
              </a:solidFill>
              <a:latin typeface="Myriad Pro"/>
            </a:endParaRPr>
          </a:p>
          <a:p>
            <a:r>
              <a:rPr lang="es-ES" sz="4000" b="1" dirty="0" smtClean="0">
                <a:solidFill>
                  <a:schemeClr val="bg1"/>
                </a:solidFill>
                <a:latin typeface="Myriad Pro"/>
              </a:rPr>
              <a:t>Dimensiones, estándares e indicadores del Sello de Igualdad de Género en el Sector Público</a:t>
            </a:r>
            <a:endParaRPr lang="es-ES" sz="4000" b="1" dirty="0" smtClean="0">
              <a:solidFill>
                <a:schemeClr val="tx2"/>
              </a:solidFill>
              <a:latin typeface="Myriad Pro"/>
            </a:endParaRPr>
          </a:p>
          <a:p>
            <a:endParaRPr lang="es-ES" sz="4000" b="1" dirty="0" smtClean="0">
              <a:solidFill>
                <a:schemeClr val="tx2"/>
              </a:solidFill>
              <a:latin typeface="Myriad Pro"/>
            </a:endParaRPr>
          </a:p>
          <a:p>
            <a:endParaRPr lang="es-CL" sz="4000" dirty="0">
              <a:latin typeface="Myriad Pro"/>
            </a:endParaRPr>
          </a:p>
        </p:txBody>
      </p:sp>
    </p:spTree>
    <p:extLst>
      <p:ext uri="{BB962C8B-B14F-4D97-AF65-F5344CB8AC3E}">
        <p14:creationId xmlns="" xmlns:p14="http://schemas.microsoft.com/office/powerpoint/2010/main" val="11339572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contenido 2"/>
          <p:cNvSpPr>
            <a:spLocks noGrp="1"/>
          </p:cNvSpPr>
          <p:nvPr>
            <p:ph idx="1"/>
          </p:nvPr>
        </p:nvSpPr>
        <p:spPr>
          <a:xfrm>
            <a:off x="1696819" y="1541920"/>
            <a:ext cx="5482952" cy="604664"/>
          </a:xfrm>
        </p:spPr>
        <p:txBody>
          <a:bodyPr>
            <a:noAutofit/>
          </a:bodyPr>
          <a:lstStyle/>
          <a:p>
            <a:pPr marL="0" indent="0">
              <a:buNone/>
            </a:pPr>
            <a:r>
              <a:rPr lang="en-US" sz="2400" b="1" dirty="0">
                <a:latin typeface="Calibri"/>
                <a:cs typeface="Calibri"/>
              </a:rPr>
              <a:t>	</a:t>
            </a:r>
          </a:p>
        </p:txBody>
      </p:sp>
      <p:graphicFrame>
        <p:nvGraphicFramePr>
          <p:cNvPr id="16" name="15 Diagrama"/>
          <p:cNvGraphicFramePr/>
          <p:nvPr/>
        </p:nvGraphicFramePr>
        <p:xfrm>
          <a:off x="476211" y="1000108"/>
          <a:ext cx="3429024" cy="4889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4 Tabla"/>
          <p:cNvGraphicFramePr>
            <a:graphicFrameLocks noGrp="1"/>
          </p:cNvGraphicFramePr>
          <p:nvPr/>
        </p:nvGraphicFramePr>
        <p:xfrm>
          <a:off x="4571989" y="1000108"/>
          <a:ext cx="7163715" cy="4090287"/>
        </p:xfrm>
        <a:graphic>
          <a:graphicData uri="http://schemas.openxmlformats.org/drawingml/2006/table">
            <a:tbl>
              <a:tblPr/>
              <a:tblGrid>
                <a:gridCol w="2387373"/>
                <a:gridCol w="2388171"/>
                <a:gridCol w="2388171"/>
              </a:tblGrid>
              <a:tr h="430278">
                <a:tc>
                  <a:txBody>
                    <a:bodyPr/>
                    <a:lstStyle/>
                    <a:p>
                      <a:pPr algn="ctr">
                        <a:lnSpc>
                          <a:spcPct val="107000"/>
                        </a:lnSpc>
                        <a:spcAft>
                          <a:spcPts val="0"/>
                        </a:spcAft>
                      </a:pPr>
                      <a:r>
                        <a:rPr lang="es-CL" sz="1400" b="1" dirty="0">
                          <a:solidFill>
                            <a:srgbClr val="FFFFFF"/>
                          </a:solidFill>
                          <a:latin typeface="Calibri"/>
                          <a:ea typeface="Calibri"/>
                          <a:cs typeface="Times New Roman"/>
                        </a:rPr>
                        <a:t>INSTITUCIÓN IMPLEMENTADORA</a:t>
                      </a:r>
                      <a:endParaRPr lang="es-CL" sz="1400" dirty="0">
                        <a:latin typeface="Calibri"/>
                        <a:ea typeface="Calibri"/>
                        <a:cs typeface="Times New Roman"/>
                      </a:endParaRPr>
                    </a:p>
                  </a:txBody>
                  <a:tcPr marL="86175" marR="86175" marT="0" marB="0">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a:noFill/>
                    </a:lnB>
                    <a:solidFill>
                      <a:schemeClr val="accent1">
                        <a:lumMod val="50000"/>
                      </a:schemeClr>
                    </a:solidFill>
                  </a:tcPr>
                </a:tc>
                <a:tc>
                  <a:txBody>
                    <a:bodyPr/>
                    <a:lstStyle/>
                    <a:p>
                      <a:pPr algn="ctr">
                        <a:lnSpc>
                          <a:spcPct val="107000"/>
                        </a:lnSpc>
                        <a:spcAft>
                          <a:spcPts val="800"/>
                        </a:spcAft>
                      </a:pPr>
                      <a:r>
                        <a:rPr lang="es-CL" sz="1400" b="1">
                          <a:solidFill>
                            <a:srgbClr val="FFFFFF"/>
                          </a:solidFill>
                          <a:latin typeface="Calibri"/>
                          <a:ea typeface="Calibri"/>
                          <a:cs typeface="Times New Roman"/>
                        </a:rPr>
                        <a:t>INSTITUCIÓN LÍDER</a:t>
                      </a:r>
                      <a:endParaRPr lang="es-CL" sz="1400">
                        <a:latin typeface="Calibri"/>
                        <a:ea typeface="Calibri"/>
                        <a:cs typeface="Times New Roman"/>
                      </a:endParaRPr>
                    </a:p>
                  </a:txBody>
                  <a:tcPr marL="86175" marR="86175" marT="0" marB="0">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a:noFill/>
                    </a:lnB>
                    <a:solidFill>
                      <a:schemeClr val="accent1">
                        <a:lumMod val="50000"/>
                      </a:schemeClr>
                    </a:solidFill>
                  </a:tcPr>
                </a:tc>
                <a:tc>
                  <a:txBody>
                    <a:bodyPr/>
                    <a:lstStyle/>
                    <a:p>
                      <a:pPr algn="ctr">
                        <a:lnSpc>
                          <a:spcPct val="107000"/>
                        </a:lnSpc>
                        <a:spcAft>
                          <a:spcPts val="0"/>
                        </a:spcAft>
                      </a:pPr>
                      <a:r>
                        <a:rPr lang="es-CL" sz="1400" b="1" dirty="0">
                          <a:solidFill>
                            <a:srgbClr val="FFFFFF"/>
                          </a:solidFill>
                          <a:latin typeface="Calibri"/>
                          <a:ea typeface="Calibri"/>
                          <a:cs typeface="Times New Roman"/>
                        </a:rPr>
                        <a:t>PNUD</a:t>
                      </a:r>
                      <a:endParaRPr lang="es-CL" sz="1400" dirty="0">
                        <a:latin typeface="Calibri"/>
                        <a:ea typeface="Calibri"/>
                        <a:cs typeface="Times New Roman"/>
                      </a:endParaRPr>
                    </a:p>
                  </a:txBody>
                  <a:tcPr marL="86175" marR="86175" marT="0" marB="0">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a:noFill/>
                    </a:lnB>
                    <a:solidFill>
                      <a:schemeClr val="accent1">
                        <a:lumMod val="50000"/>
                      </a:schemeClr>
                    </a:solidFill>
                  </a:tcPr>
                </a:tc>
              </a:tr>
              <a:tr h="3633722">
                <a:tc>
                  <a:txBody>
                    <a:bodyPr/>
                    <a:lstStyle/>
                    <a:p>
                      <a:pPr marL="342900" lvl="0" indent="-342900">
                        <a:lnSpc>
                          <a:spcPct val="107000"/>
                        </a:lnSpc>
                        <a:spcAft>
                          <a:spcPts val="800"/>
                        </a:spcAft>
                        <a:buFont typeface="Calibri"/>
                        <a:buChar char="•"/>
                      </a:pPr>
                      <a:r>
                        <a:rPr lang="es-CL" sz="1400" dirty="0">
                          <a:solidFill>
                            <a:srgbClr val="221E1F"/>
                          </a:solidFill>
                          <a:latin typeface="Calibri"/>
                          <a:ea typeface="Times New Roman"/>
                          <a:cs typeface="Linotype Univers"/>
                        </a:rPr>
                        <a:t>Análisis de los resultados obtenidos.</a:t>
                      </a:r>
                      <a:endParaRPr lang="es-CL" sz="1400" dirty="0">
                        <a:latin typeface="Calibri"/>
                        <a:ea typeface="Times New Roman"/>
                        <a:cs typeface="Linotype Univers"/>
                      </a:endParaRPr>
                    </a:p>
                    <a:p>
                      <a:pPr marL="342900" lvl="0" indent="-342900">
                        <a:lnSpc>
                          <a:spcPct val="107000"/>
                        </a:lnSpc>
                        <a:spcAft>
                          <a:spcPts val="800"/>
                        </a:spcAft>
                        <a:buFont typeface="Calibri"/>
                        <a:buChar char="•"/>
                      </a:pPr>
                      <a:r>
                        <a:rPr lang="es-CL" sz="1400" dirty="0">
                          <a:latin typeface="Calibri"/>
                          <a:ea typeface="Times New Roman"/>
                          <a:cs typeface="Linotype Univers"/>
                        </a:rPr>
                        <a:t>Elaborar y aprobar el Plan de Acción, con recursos, responsables y tiempos.</a:t>
                      </a:r>
                    </a:p>
                    <a:p>
                      <a:pPr marL="342900" lvl="0" indent="-342900">
                        <a:lnSpc>
                          <a:spcPct val="107000"/>
                        </a:lnSpc>
                        <a:spcAft>
                          <a:spcPts val="800"/>
                        </a:spcAft>
                        <a:buFont typeface="Calibri"/>
                        <a:buChar char="•"/>
                      </a:pPr>
                      <a:r>
                        <a:rPr lang="es-CL" sz="1400" dirty="0">
                          <a:latin typeface="Calibri"/>
                          <a:ea typeface="Times New Roman"/>
                          <a:cs typeface="Linotype Univers"/>
                        </a:rPr>
                        <a:t>Garantizar que todo el personal se involucre.</a:t>
                      </a:r>
                    </a:p>
                  </a:txBody>
                  <a:tcPr marL="86175" marR="86175" marT="0" marB="0">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a:noFill/>
                    </a:lnT>
                    <a:lnB w="12700" cap="flat" cmpd="sng" algn="ctr">
                      <a:solidFill>
                        <a:srgbClr val="5B9BD5"/>
                      </a:solidFill>
                      <a:prstDash val="solid"/>
                      <a:round/>
                      <a:headEnd type="none" w="med" len="med"/>
                      <a:tailEnd type="none" w="med" len="med"/>
                    </a:lnB>
                  </a:tcPr>
                </a:tc>
                <a:tc>
                  <a:txBody>
                    <a:bodyPr/>
                    <a:lstStyle/>
                    <a:p>
                      <a:pPr marL="342900" lvl="0" indent="-342900">
                        <a:lnSpc>
                          <a:spcPct val="107000"/>
                        </a:lnSpc>
                        <a:spcAft>
                          <a:spcPts val="800"/>
                        </a:spcAft>
                        <a:buFont typeface="Calibri"/>
                        <a:buChar char="•"/>
                      </a:pPr>
                      <a:r>
                        <a:rPr lang="es-CL" sz="1400" dirty="0">
                          <a:latin typeface="Calibri"/>
                          <a:ea typeface="Times New Roman"/>
                          <a:cs typeface="Linotype Univers"/>
                        </a:rPr>
                        <a:t>Acompañamiento técnico para la elaboración del Plan de </a:t>
                      </a:r>
                      <a:r>
                        <a:rPr lang="es-CL" sz="1400" dirty="0" smtClean="0">
                          <a:latin typeface="Calibri"/>
                          <a:ea typeface="Times New Roman"/>
                          <a:cs typeface="Linotype Univers"/>
                        </a:rPr>
                        <a:t>Acción</a:t>
                      </a:r>
                      <a:endParaRPr lang="es-CL" sz="1400" dirty="0">
                        <a:latin typeface="Calibri"/>
                        <a:ea typeface="Times New Roman"/>
                        <a:cs typeface="Linotype Univers"/>
                      </a:endParaRPr>
                    </a:p>
                  </a:txBody>
                  <a:tcPr marL="86175" marR="86175" marT="0" marB="0">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a:noFill/>
                    </a:lnT>
                    <a:lnB w="12700" cap="flat" cmpd="sng" algn="ctr">
                      <a:solidFill>
                        <a:srgbClr val="5B9BD5"/>
                      </a:solidFill>
                      <a:prstDash val="solid"/>
                      <a:round/>
                      <a:headEnd type="none" w="med" len="med"/>
                      <a:tailEnd type="none" w="med" len="med"/>
                    </a:lnB>
                  </a:tcPr>
                </a:tc>
                <a:tc>
                  <a:txBody>
                    <a:bodyPr/>
                    <a:lstStyle/>
                    <a:p>
                      <a:pPr marL="342900" lvl="0" indent="-342900">
                        <a:lnSpc>
                          <a:spcPct val="107000"/>
                        </a:lnSpc>
                        <a:spcAft>
                          <a:spcPts val="800"/>
                        </a:spcAft>
                        <a:buFont typeface="Calibri"/>
                        <a:buChar char="•"/>
                      </a:pPr>
                      <a:r>
                        <a:rPr lang="es-CL" sz="1400" dirty="0">
                          <a:latin typeface="Calibri"/>
                          <a:ea typeface="Times New Roman"/>
                          <a:cs typeface="Linotype Univers"/>
                        </a:rPr>
                        <a:t>Acompañamiento técnico para la elaboración del Plan de Acción</a:t>
                      </a:r>
                    </a:p>
                    <a:p>
                      <a:pPr marL="342900" lvl="0" indent="-342900">
                        <a:lnSpc>
                          <a:spcPct val="107000"/>
                        </a:lnSpc>
                        <a:spcAft>
                          <a:spcPts val="800"/>
                        </a:spcAft>
                        <a:buFont typeface="Calibri"/>
                        <a:buChar char="•"/>
                      </a:pPr>
                      <a:r>
                        <a:rPr lang="es-CL" sz="1400" dirty="0" smtClean="0">
                          <a:latin typeface="Calibri"/>
                          <a:ea typeface="Times New Roman"/>
                          <a:cs typeface="Linotype Univers"/>
                        </a:rPr>
                        <a:t>Compartirá </a:t>
                      </a:r>
                      <a:r>
                        <a:rPr lang="es-CL" sz="1400" dirty="0">
                          <a:latin typeface="Calibri"/>
                          <a:ea typeface="Times New Roman"/>
                          <a:cs typeface="Linotype Univers"/>
                        </a:rPr>
                        <a:t>experiencias y buenas prácticas de otros países para adaptación. </a:t>
                      </a:r>
                    </a:p>
                  </a:txBody>
                  <a:tcPr marL="86175" marR="86175" marT="0" marB="0">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a:noFill/>
                    </a:lnT>
                    <a:lnB w="12700" cap="flat" cmpd="sng" algn="ctr">
                      <a:solidFill>
                        <a:srgbClr val="5B9BD5"/>
                      </a:solidFill>
                      <a:prstDash val="solid"/>
                      <a:round/>
                      <a:headEnd type="none" w="med" len="med"/>
                      <a:tailEnd type="none" w="med" len="med"/>
                    </a:lnB>
                  </a:tcPr>
                </a:tc>
              </a:tr>
            </a:tbl>
          </a:graphicData>
        </a:graphic>
      </p:graphicFrame>
      <p:pic>
        <p:nvPicPr>
          <p:cNvPr id="6" name="Imagen 3"/>
          <p:cNvPicPr>
            <a:picLocks noChangeAspect="1"/>
          </p:cNvPicPr>
          <p:nvPr/>
        </p:nvPicPr>
        <p:blipFill>
          <a:blip r:embed="rId7">
            <a:extLst>
              <a:ext uri="{28A0092B-C50C-407E-A947-70E740481C1C}">
                <a14:useLocalDpi xmlns="" xmlns:a14="http://schemas.microsoft.com/office/drawing/2010/main" val="0"/>
              </a:ext>
            </a:extLst>
          </a:blip>
          <a:stretch>
            <a:fillRect/>
          </a:stretch>
        </p:blipFill>
        <p:spPr>
          <a:xfrm>
            <a:off x="11199765" y="296777"/>
            <a:ext cx="656660" cy="1289867"/>
          </a:xfrm>
          <a:prstGeom prst="rect">
            <a:avLst/>
          </a:prstGeom>
        </p:spPr>
      </p:pic>
      <p:sp>
        <p:nvSpPr>
          <p:cNvPr id="7" name="CuadroTexto 4"/>
          <p:cNvSpPr txBox="1"/>
          <p:nvPr/>
        </p:nvSpPr>
        <p:spPr>
          <a:xfrm>
            <a:off x="368489" y="229262"/>
            <a:ext cx="9648967" cy="1077218"/>
          </a:xfrm>
          <a:prstGeom prst="rect">
            <a:avLst/>
          </a:prstGeom>
          <a:noFill/>
        </p:spPr>
        <p:txBody>
          <a:bodyPr wrap="square" rtlCol="0">
            <a:spAutoFit/>
          </a:bodyPr>
          <a:lstStyle/>
          <a:p>
            <a:r>
              <a:rPr lang="en-US" sz="3200" b="1" dirty="0" err="1" smtClean="0">
                <a:latin typeface="Myriad Pro" panose="020B0503030403020204" pitchFamily="34" charset="0"/>
              </a:rPr>
              <a:t>Etapa</a:t>
            </a:r>
            <a:r>
              <a:rPr lang="en-US" sz="3200" b="1" dirty="0" smtClean="0">
                <a:latin typeface="Myriad Pro" panose="020B0503030403020204" pitchFamily="34" charset="0"/>
              </a:rPr>
              <a:t> 3: </a:t>
            </a:r>
            <a:r>
              <a:rPr lang="en-US" sz="3200" b="1" dirty="0" err="1" smtClean="0">
                <a:latin typeface="Myriad Pro" panose="020B0503030403020204" pitchFamily="34" charset="0"/>
              </a:rPr>
              <a:t>Elaborar</a:t>
            </a:r>
            <a:r>
              <a:rPr lang="en-US" sz="3200" b="1" dirty="0" smtClean="0">
                <a:latin typeface="Myriad Pro" panose="020B0503030403020204" pitchFamily="34" charset="0"/>
              </a:rPr>
              <a:t> el Plan de </a:t>
            </a:r>
            <a:r>
              <a:rPr lang="en-US" sz="3200" b="1" dirty="0" err="1" smtClean="0">
                <a:latin typeface="Myriad Pro" panose="020B0503030403020204" pitchFamily="34" charset="0"/>
              </a:rPr>
              <a:t>Acción</a:t>
            </a:r>
            <a:r>
              <a:rPr lang="en-US" sz="3200" b="1" dirty="0" smtClean="0">
                <a:latin typeface="Myriad Pro" panose="020B0503030403020204" pitchFamily="34" charset="0"/>
              </a:rPr>
              <a:t> </a:t>
            </a:r>
            <a:endParaRPr lang="es-PA" sz="3200" b="1" dirty="0">
              <a:latin typeface="Myriad Pro" panose="020B0503030403020204" pitchFamily="34" charset="0"/>
            </a:endParaRPr>
          </a:p>
          <a:p>
            <a:endParaRPr lang="es-PA" sz="3200" dirty="0">
              <a:latin typeface="HelveticaNeueLT Std Thin" panose="020B0403020202020204" pitchFamily="34" charset="0"/>
            </a:endParaRPr>
          </a:p>
        </p:txBody>
      </p:sp>
      <p:cxnSp>
        <p:nvCxnSpPr>
          <p:cNvPr id="8" name="Conector recto 5"/>
          <p:cNvCxnSpPr/>
          <p:nvPr/>
        </p:nvCxnSpPr>
        <p:spPr>
          <a:xfrm>
            <a:off x="518615" y="859821"/>
            <a:ext cx="10345003" cy="0"/>
          </a:xfrm>
          <a:prstGeom prst="line">
            <a:avLst/>
          </a:prstGeom>
          <a:ln/>
        </p:spPr>
        <p:style>
          <a:lnRef idx="3">
            <a:schemeClr val="accent5"/>
          </a:lnRef>
          <a:fillRef idx="0">
            <a:schemeClr val="accent5"/>
          </a:fillRef>
          <a:effectRef idx="2">
            <a:schemeClr val="accent5"/>
          </a:effectRef>
          <a:fontRef idx="minor">
            <a:schemeClr val="tx1"/>
          </a:fontRef>
        </p:style>
      </p:cxnSp>
      <p:pic>
        <p:nvPicPr>
          <p:cNvPr id="10" name="Imagen 7"/>
          <p:cNvPicPr>
            <a:picLocks noChangeAspect="1"/>
          </p:cNvPicPr>
          <p:nvPr/>
        </p:nvPicPr>
        <p:blipFill rotWithShape="1">
          <a:blip r:embed="rId8">
            <a:extLst>
              <a:ext uri="{28A0092B-C50C-407E-A947-70E740481C1C}">
                <a14:useLocalDpi xmlns="" xmlns:a14="http://schemas.microsoft.com/office/drawing/2010/main" val="0"/>
              </a:ext>
            </a:extLst>
          </a:blip>
          <a:srcRect r="21984" b="25703"/>
          <a:stretch/>
        </p:blipFill>
        <p:spPr>
          <a:xfrm>
            <a:off x="10467832" y="4602398"/>
            <a:ext cx="1724167" cy="2255602"/>
          </a:xfrm>
          <a:prstGeom prst="rect">
            <a:avLst/>
          </a:prstGeom>
        </p:spPr>
      </p:pic>
      <p:sp>
        <p:nvSpPr>
          <p:cNvPr id="11" name="CuadroTexto 1"/>
          <p:cNvSpPr txBox="1"/>
          <p:nvPr/>
        </p:nvSpPr>
        <p:spPr>
          <a:xfrm>
            <a:off x="368489" y="6008160"/>
            <a:ext cx="9648967" cy="276999"/>
          </a:xfrm>
          <a:prstGeom prst="rect">
            <a:avLst/>
          </a:prstGeom>
          <a:noFill/>
        </p:spPr>
        <p:txBody>
          <a:bodyPr wrap="square" rtlCol="0">
            <a:spAutoFit/>
          </a:bodyPr>
          <a:lstStyle/>
          <a:p>
            <a:r>
              <a:rPr lang="es-PA" sz="1200" dirty="0">
                <a:solidFill>
                  <a:schemeClr val="accent1">
                    <a:lumMod val="50000"/>
                  </a:schemeClr>
                </a:solidFill>
                <a:latin typeface="HelveticaNeueLT Std Med" panose="020B0804020202020204" pitchFamily="34" charset="0"/>
              </a:rPr>
              <a:t>Sello de Igualdad de Género en el Sector Público para la implementación de la Agenda 2030 </a:t>
            </a:r>
          </a:p>
        </p:txBody>
      </p:sp>
    </p:spTree>
    <p:extLst>
      <p:ext uri="{BB962C8B-B14F-4D97-AF65-F5344CB8AC3E}">
        <p14:creationId xmlns="" xmlns:p14="http://schemas.microsoft.com/office/powerpoint/2010/main" val="36792630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contenido 2"/>
          <p:cNvSpPr>
            <a:spLocks noGrp="1"/>
          </p:cNvSpPr>
          <p:nvPr>
            <p:ph idx="1"/>
          </p:nvPr>
        </p:nvSpPr>
        <p:spPr>
          <a:xfrm>
            <a:off x="1696819" y="1541920"/>
            <a:ext cx="5482952" cy="604664"/>
          </a:xfrm>
        </p:spPr>
        <p:txBody>
          <a:bodyPr>
            <a:noAutofit/>
          </a:bodyPr>
          <a:lstStyle/>
          <a:p>
            <a:pPr marL="0" indent="0">
              <a:buNone/>
            </a:pPr>
            <a:r>
              <a:rPr lang="en-US" sz="2400" b="1" dirty="0">
                <a:latin typeface="Calibri"/>
                <a:cs typeface="Calibri"/>
              </a:rPr>
              <a:t>	</a:t>
            </a:r>
          </a:p>
        </p:txBody>
      </p:sp>
      <p:graphicFrame>
        <p:nvGraphicFramePr>
          <p:cNvPr id="16" name="15 Diagrama"/>
          <p:cNvGraphicFramePr/>
          <p:nvPr/>
        </p:nvGraphicFramePr>
        <p:xfrm>
          <a:off x="476211" y="642918"/>
          <a:ext cx="3143272" cy="4889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4 Tabla"/>
          <p:cNvGraphicFramePr>
            <a:graphicFrameLocks noGrp="1"/>
          </p:cNvGraphicFramePr>
          <p:nvPr/>
        </p:nvGraphicFramePr>
        <p:xfrm>
          <a:off x="3905235" y="1657751"/>
          <a:ext cx="7601373" cy="2664841"/>
        </p:xfrm>
        <a:graphic>
          <a:graphicData uri="http://schemas.openxmlformats.org/drawingml/2006/table">
            <a:tbl>
              <a:tblPr/>
              <a:tblGrid>
                <a:gridCol w="2533227"/>
                <a:gridCol w="2534073"/>
                <a:gridCol w="2534073"/>
              </a:tblGrid>
              <a:tr h="0">
                <a:tc>
                  <a:txBody>
                    <a:bodyPr/>
                    <a:lstStyle/>
                    <a:p>
                      <a:pPr algn="ctr">
                        <a:lnSpc>
                          <a:spcPct val="107000"/>
                        </a:lnSpc>
                        <a:spcAft>
                          <a:spcPts val="0"/>
                        </a:spcAft>
                      </a:pPr>
                      <a:r>
                        <a:rPr lang="es-CL" sz="1400" b="1" dirty="0">
                          <a:solidFill>
                            <a:srgbClr val="FFFFFF"/>
                          </a:solidFill>
                          <a:latin typeface="Calibri"/>
                          <a:ea typeface="Calibri"/>
                          <a:cs typeface="Times New Roman"/>
                        </a:rPr>
                        <a:t>INSTITUCIÓN IMPLEMENTADORA</a:t>
                      </a:r>
                      <a:endParaRPr lang="es-CL" sz="1400" dirty="0">
                        <a:latin typeface="Calibri"/>
                        <a:ea typeface="Calibri"/>
                        <a:cs typeface="Times New Roman"/>
                      </a:endParaRPr>
                    </a:p>
                  </a:txBody>
                  <a:tcPr marT="0" marB="0">
                    <a:lnL w="12700" cap="flat" cmpd="sng" algn="ctr">
                      <a:solidFill>
                        <a:srgbClr val="5B9BD5"/>
                      </a:solidFill>
                      <a:prstDash val="solid"/>
                      <a:round/>
                      <a:headEnd type="none" w="med" len="med"/>
                      <a:tailEnd type="none" w="med" len="med"/>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chemeClr val="accent1">
                        <a:lumMod val="50000"/>
                      </a:schemeClr>
                    </a:solidFill>
                  </a:tcPr>
                </a:tc>
                <a:tc>
                  <a:txBody>
                    <a:bodyPr/>
                    <a:lstStyle/>
                    <a:p>
                      <a:pPr algn="ctr">
                        <a:lnSpc>
                          <a:spcPct val="107000"/>
                        </a:lnSpc>
                        <a:spcAft>
                          <a:spcPts val="800"/>
                        </a:spcAft>
                      </a:pPr>
                      <a:r>
                        <a:rPr lang="es-CL" sz="1400" b="1">
                          <a:solidFill>
                            <a:srgbClr val="FFFFFF"/>
                          </a:solidFill>
                          <a:latin typeface="Calibri"/>
                          <a:ea typeface="Calibri"/>
                          <a:cs typeface="Times New Roman"/>
                        </a:rPr>
                        <a:t>INSTITUCIÓN LÍDER</a:t>
                      </a:r>
                      <a:endParaRPr lang="es-CL" sz="1400">
                        <a:latin typeface="Calibri"/>
                        <a:ea typeface="Calibri"/>
                        <a:cs typeface="Times New Roman"/>
                      </a:endParaRPr>
                    </a:p>
                  </a:txBody>
                  <a:tcPr marT="0" marB="0">
                    <a:lnL>
                      <a:noFill/>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chemeClr val="accent1">
                        <a:lumMod val="50000"/>
                      </a:schemeClr>
                    </a:solidFill>
                  </a:tcPr>
                </a:tc>
                <a:tc>
                  <a:txBody>
                    <a:bodyPr/>
                    <a:lstStyle/>
                    <a:p>
                      <a:pPr algn="ctr">
                        <a:lnSpc>
                          <a:spcPct val="107000"/>
                        </a:lnSpc>
                        <a:spcAft>
                          <a:spcPts val="0"/>
                        </a:spcAft>
                      </a:pPr>
                      <a:r>
                        <a:rPr lang="es-CL" sz="1400" b="1" dirty="0">
                          <a:solidFill>
                            <a:srgbClr val="FFFFFF"/>
                          </a:solidFill>
                          <a:latin typeface="Calibri"/>
                          <a:ea typeface="Calibri"/>
                          <a:cs typeface="Times New Roman"/>
                        </a:rPr>
                        <a:t>PNUD</a:t>
                      </a:r>
                      <a:endParaRPr lang="es-CL" sz="1400" dirty="0">
                        <a:latin typeface="Calibri"/>
                        <a:ea typeface="Calibri"/>
                        <a:cs typeface="Times New Roman"/>
                      </a:endParaRPr>
                    </a:p>
                  </a:txBody>
                  <a:tcPr marT="0" marB="0">
                    <a:lnL>
                      <a:noFill/>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chemeClr val="accent1">
                        <a:lumMod val="50000"/>
                      </a:schemeClr>
                    </a:solidFill>
                  </a:tcPr>
                </a:tc>
              </a:tr>
              <a:tr h="0">
                <a:tc>
                  <a:txBody>
                    <a:bodyPr/>
                    <a:lstStyle/>
                    <a:p>
                      <a:pPr marL="342900" lvl="0" indent="-342900">
                        <a:lnSpc>
                          <a:spcPct val="115000"/>
                        </a:lnSpc>
                        <a:spcAft>
                          <a:spcPts val="0"/>
                        </a:spcAft>
                        <a:buFont typeface="Calibri"/>
                        <a:buChar char="•"/>
                      </a:pPr>
                      <a:r>
                        <a:rPr lang="es-CL" sz="1400" dirty="0">
                          <a:solidFill>
                            <a:srgbClr val="000000"/>
                          </a:solidFill>
                          <a:latin typeface="Calibri"/>
                          <a:ea typeface="Times New Roman"/>
                          <a:cs typeface="Times New Roman"/>
                        </a:rPr>
                        <a:t>Las autoridades institucionales  brindan apoyo al Comité y se mantienen informadas de avances y cuellos de botella.</a:t>
                      </a:r>
                      <a:endParaRPr lang="es-CL" sz="1400" dirty="0">
                        <a:latin typeface="Calibri"/>
                        <a:ea typeface="Times New Roman"/>
                        <a:cs typeface="Linotype Univers"/>
                      </a:endParaRPr>
                    </a:p>
                    <a:p>
                      <a:pPr marL="342900" lvl="0" indent="-342900">
                        <a:lnSpc>
                          <a:spcPct val="115000"/>
                        </a:lnSpc>
                        <a:spcAft>
                          <a:spcPts val="0"/>
                        </a:spcAft>
                        <a:buFont typeface="Calibri"/>
                        <a:buChar char="•"/>
                      </a:pPr>
                      <a:r>
                        <a:rPr lang="es-CL" sz="1400" dirty="0">
                          <a:solidFill>
                            <a:srgbClr val="000000"/>
                          </a:solidFill>
                          <a:latin typeface="Calibri"/>
                          <a:ea typeface="Times New Roman"/>
                          <a:cs typeface="Times New Roman"/>
                        </a:rPr>
                        <a:t>El Comité de Igualdad  deberá abordar desafíos implementación.</a:t>
                      </a:r>
                      <a:endParaRPr lang="es-CL" sz="1400" dirty="0">
                        <a:latin typeface="Calibri"/>
                        <a:ea typeface="Times New Roman"/>
                        <a:cs typeface="Linotype Univers"/>
                      </a:endParaRPr>
                    </a:p>
                  </a:txBody>
                  <a:tcPr marT="0" marB="0">
                    <a:lnL w="12700" cap="flat" cmpd="sng" algn="ctr">
                      <a:solidFill>
                        <a:srgbClr val="5B9BD5"/>
                      </a:solidFill>
                      <a:prstDash val="solid"/>
                      <a:round/>
                      <a:headEnd type="none" w="med" len="med"/>
                      <a:tailEnd type="none" w="med" len="med"/>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s-CL" sz="1400">
                          <a:solidFill>
                            <a:srgbClr val="000000"/>
                          </a:solidFill>
                          <a:latin typeface="Calibri"/>
                          <a:ea typeface="Times New Roman"/>
                          <a:cs typeface="Times New Roman"/>
                        </a:rPr>
                        <a:t>Mantendrá reuniones periódicas con el Comité de Igualdad para apoyar y acompañar a la institución en la implementación del plan de acción. </a:t>
                      </a:r>
                      <a:endParaRPr lang="es-CL" sz="1400">
                        <a:latin typeface="Calibri"/>
                        <a:ea typeface="Times New Roman"/>
                        <a:cs typeface="Times New Roman"/>
                      </a:endParaRPr>
                    </a:p>
                  </a:txBody>
                  <a:tcPr marT="0" marB="0">
                    <a:lnL>
                      <a:noFill/>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s-CL" sz="1400" dirty="0">
                          <a:solidFill>
                            <a:srgbClr val="000000"/>
                          </a:solidFill>
                          <a:latin typeface="Calibri"/>
                          <a:ea typeface="Times New Roman"/>
                          <a:cs typeface="Times New Roman"/>
                        </a:rPr>
                        <a:t>El PNUD proporcionará apoyo permanente para que las entidades públicas puedan implementarlas  acciones definidas en el plan.</a:t>
                      </a:r>
                      <a:endParaRPr lang="es-CL" sz="1400" dirty="0">
                        <a:latin typeface="Calibri"/>
                        <a:ea typeface="Times New Roman"/>
                        <a:cs typeface="Times New Roman"/>
                      </a:endParaRPr>
                    </a:p>
                  </a:txBody>
                  <a:tcPr marT="0" marB="0">
                    <a:lnL>
                      <a:noFill/>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tcPr>
                </a:tc>
              </a:tr>
            </a:tbl>
          </a:graphicData>
        </a:graphic>
      </p:graphicFrame>
      <p:sp>
        <p:nvSpPr>
          <p:cNvPr id="6" name="5 CuadroTexto"/>
          <p:cNvSpPr txBox="1"/>
          <p:nvPr/>
        </p:nvSpPr>
        <p:spPr>
          <a:xfrm>
            <a:off x="1619219" y="5286388"/>
            <a:ext cx="9715568" cy="369332"/>
          </a:xfrm>
          <a:prstGeom prst="rect">
            <a:avLst/>
          </a:prstGeom>
          <a:noFill/>
        </p:spPr>
        <p:txBody>
          <a:bodyPr wrap="square" rtlCol="0">
            <a:spAutoFit/>
          </a:bodyPr>
          <a:lstStyle/>
          <a:p>
            <a:pPr>
              <a:buFont typeface="Wingdings" pitchFamily="2" charset="2"/>
              <a:buChar char="Ø"/>
            </a:pPr>
            <a:r>
              <a:rPr lang="es-CL" dirty="0" smtClean="0"/>
              <a:t> Recursos humanos y financieros</a:t>
            </a:r>
            <a:endParaRPr lang="es-CL" dirty="0"/>
          </a:p>
        </p:txBody>
      </p:sp>
      <p:pic>
        <p:nvPicPr>
          <p:cNvPr id="7" name="Imagen 3"/>
          <p:cNvPicPr>
            <a:picLocks noChangeAspect="1"/>
          </p:cNvPicPr>
          <p:nvPr/>
        </p:nvPicPr>
        <p:blipFill>
          <a:blip r:embed="rId7">
            <a:extLst>
              <a:ext uri="{28A0092B-C50C-407E-A947-70E740481C1C}">
                <a14:useLocalDpi xmlns="" xmlns:a14="http://schemas.microsoft.com/office/drawing/2010/main" val="0"/>
              </a:ext>
            </a:extLst>
          </a:blip>
          <a:stretch>
            <a:fillRect/>
          </a:stretch>
        </p:blipFill>
        <p:spPr>
          <a:xfrm>
            <a:off x="11199765" y="296777"/>
            <a:ext cx="656660" cy="1289867"/>
          </a:xfrm>
          <a:prstGeom prst="rect">
            <a:avLst/>
          </a:prstGeom>
        </p:spPr>
      </p:pic>
      <p:sp>
        <p:nvSpPr>
          <p:cNvPr id="8" name="CuadroTexto 4"/>
          <p:cNvSpPr txBox="1"/>
          <p:nvPr/>
        </p:nvSpPr>
        <p:spPr>
          <a:xfrm>
            <a:off x="368489" y="266206"/>
            <a:ext cx="9648967" cy="1077218"/>
          </a:xfrm>
          <a:prstGeom prst="rect">
            <a:avLst/>
          </a:prstGeom>
          <a:noFill/>
        </p:spPr>
        <p:txBody>
          <a:bodyPr wrap="square" rtlCol="0">
            <a:spAutoFit/>
          </a:bodyPr>
          <a:lstStyle/>
          <a:p>
            <a:r>
              <a:rPr lang="en-US" sz="3200" b="1" dirty="0" err="1" smtClean="0">
                <a:latin typeface="Myriad Pro" panose="020B0503030403020204" pitchFamily="34" charset="0"/>
              </a:rPr>
              <a:t>Etapa</a:t>
            </a:r>
            <a:r>
              <a:rPr lang="en-US" sz="3200" b="1" dirty="0" smtClean="0">
                <a:latin typeface="Myriad Pro" panose="020B0503030403020204" pitchFamily="34" charset="0"/>
              </a:rPr>
              <a:t> 4: </a:t>
            </a:r>
            <a:r>
              <a:rPr lang="en-US" sz="3200" b="1" dirty="0" err="1" smtClean="0">
                <a:latin typeface="Myriad Pro" panose="020B0503030403020204" pitchFamily="34" charset="0"/>
              </a:rPr>
              <a:t>Implementar</a:t>
            </a:r>
            <a:r>
              <a:rPr lang="en-US" sz="3200" b="1" dirty="0" smtClean="0">
                <a:latin typeface="Myriad Pro" panose="020B0503030403020204" pitchFamily="34" charset="0"/>
              </a:rPr>
              <a:t> el Plan de </a:t>
            </a:r>
            <a:r>
              <a:rPr lang="en-US" sz="3200" b="1" dirty="0" err="1" smtClean="0">
                <a:latin typeface="Myriad Pro" panose="020B0503030403020204" pitchFamily="34" charset="0"/>
              </a:rPr>
              <a:t>Acción</a:t>
            </a:r>
            <a:endParaRPr lang="es-PA" sz="3200" b="1" dirty="0">
              <a:latin typeface="Myriad Pro" panose="020B0503030403020204" pitchFamily="34" charset="0"/>
            </a:endParaRPr>
          </a:p>
          <a:p>
            <a:endParaRPr lang="es-PA" sz="3200" dirty="0">
              <a:latin typeface="HelveticaNeueLT Std Thin" panose="020B0403020202020204" pitchFamily="34" charset="0"/>
            </a:endParaRPr>
          </a:p>
        </p:txBody>
      </p:sp>
      <p:cxnSp>
        <p:nvCxnSpPr>
          <p:cNvPr id="10" name="Conector recto 5"/>
          <p:cNvCxnSpPr/>
          <p:nvPr/>
        </p:nvCxnSpPr>
        <p:spPr>
          <a:xfrm>
            <a:off x="518615" y="859821"/>
            <a:ext cx="10345003" cy="0"/>
          </a:xfrm>
          <a:prstGeom prst="line">
            <a:avLst/>
          </a:prstGeom>
          <a:ln/>
        </p:spPr>
        <p:style>
          <a:lnRef idx="3">
            <a:schemeClr val="accent5"/>
          </a:lnRef>
          <a:fillRef idx="0">
            <a:schemeClr val="accent5"/>
          </a:fillRef>
          <a:effectRef idx="2">
            <a:schemeClr val="accent5"/>
          </a:effectRef>
          <a:fontRef idx="minor">
            <a:schemeClr val="tx1"/>
          </a:fontRef>
        </p:style>
      </p:cxnSp>
      <p:pic>
        <p:nvPicPr>
          <p:cNvPr id="11" name="Imagen 7"/>
          <p:cNvPicPr>
            <a:picLocks noChangeAspect="1"/>
          </p:cNvPicPr>
          <p:nvPr/>
        </p:nvPicPr>
        <p:blipFill rotWithShape="1">
          <a:blip r:embed="rId8">
            <a:extLst>
              <a:ext uri="{28A0092B-C50C-407E-A947-70E740481C1C}">
                <a14:useLocalDpi xmlns="" xmlns:a14="http://schemas.microsoft.com/office/drawing/2010/main" val="0"/>
              </a:ext>
            </a:extLst>
          </a:blip>
          <a:srcRect r="21984" b="25703"/>
          <a:stretch/>
        </p:blipFill>
        <p:spPr>
          <a:xfrm>
            <a:off x="10467832" y="4602398"/>
            <a:ext cx="1724167" cy="2255602"/>
          </a:xfrm>
          <a:prstGeom prst="rect">
            <a:avLst/>
          </a:prstGeom>
        </p:spPr>
      </p:pic>
      <p:sp>
        <p:nvSpPr>
          <p:cNvPr id="12" name="CuadroTexto 1"/>
          <p:cNvSpPr txBox="1"/>
          <p:nvPr/>
        </p:nvSpPr>
        <p:spPr>
          <a:xfrm>
            <a:off x="368489" y="6008160"/>
            <a:ext cx="9648967" cy="276999"/>
          </a:xfrm>
          <a:prstGeom prst="rect">
            <a:avLst/>
          </a:prstGeom>
          <a:noFill/>
        </p:spPr>
        <p:txBody>
          <a:bodyPr wrap="square" rtlCol="0">
            <a:spAutoFit/>
          </a:bodyPr>
          <a:lstStyle/>
          <a:p>
            <a:r>
              <a:rPr lang="es-PA" sz="1200" dirty="0">
                <a:solidFill>
                  <a:schemeClr val="accent1">
                    <a:lumMod val="50000"/>
                  </a:schemeClr>
                </a:solidFill>
                <a:latin typeface="HelveticaNeueLT Std Med" panose="020B0804020202020204" pitchFamily="34" charset="0"/>
              </a:rPr>
              <a:t>Sello de Igualdad de Género en el Sector Público para la implementación de la Agenda 2030 </a:t>
            </a:r>
          </a:p>
        </p:txBody>
      </p:sp>
    </p:spTree>
    <p:extLst>
      <p:ext uri="{BB962C8B-B14F-4D97-AF65-F5344CB8AC3E}">
        <p14:creationId xmlns="" xmlns:p14="http://schemas.microsoft.com/office/powerpoint/2010/main" val="36792630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contenido 2"/>
          <p:cNvSpPr>
            <a:spLocks noGrp="1"/>
          </p:cNvSpPr>
          <p:nvPr>
            <p:ph idx="1"/>
          </p:nvPr>
        </p:nvSpPr>
        <p:spPr>
          <a:xfrm>
            <a:off x="1696819" y="1541920"/>
            <a:ext cx="5482952" cy="604664"/>
          </a:xfrm>
        </p:spPr>
        <p:txBody>
          <a:bodyPr>
            <a:noAutofit/>
          </a:bodyPr>
          <a:lstStyle/>
          <a:p>
            <a:pPr marL="0" indent="0">
              <a:buNone/>
            </a:pPr>
            <a:r>
              <a:rPr lang="en-US" sz="2400" b="1" dirty="0">
                <a:latin typeface="Calibri"/>
                <a:cs typeface="Calibri"/>
              </a:rPr>
              <a:t>	</a:t>
            </a:r>
          </a:p>
        </p:txBody>
      </p:sp>
      <p:graphicFrame>
        <p:nvGraphicFramePr>
          <p:cNvPr id="16" name="15 Diagrama"/>
          <p:cNvGraphicFramePr/>
          <p:nvPr/>
        </p:nvGraphicFramePr>
        <p:xfrm>
          <a:off x="476211" y="714356"/>
          <a:ext cx="3333773" cy="4889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4 Tabla"/>
          <p:cNvGraphicFramePr>
            <a:graphicFrameLocks noGrp="1"/>
          </p:cNvGraphicFramePr>
          <p:nvPr/>
        </p:nvGraphicFramePr>
        <p:xfrm>
          <a:off x="4095734" y="1142985"/>
          <a:ext cx="7657699" cy="3673330"/>
        </p:xfrm>
        <a:graphic>
          <a:graphicData uri="http://schemas.openxmlformats.org/drawingml/2006/table">
            <a:tbl>
              <a:tblPr/>
              <a:tblGrid>
                <a:gridCol w="2551997"/>
                <a:gridCol w="2552851"/>
                <a:gridCol w="2552851"/>
              </a:tblGrid>
              <a:tr h="406214">
                <a:tc>
                  <a:txBody>
                    <a:bodyPr/>
                    <a:lstStyle/>
                    <a:p>
                      <a:pPr algn="ctr">
                        <a:lnSpc>
                          <a:spcPct val="107000"/>
                        </a:lnSpc>
                        <a:spcAft>
                          <a:spcPts val="0"/>
                        </a:spcAft>
                      </a:pPr>
                      <a:r>
                        <a:rPr lang="es-CL" sz="1400" b="1" dirty="0">
                          <a:solidFill>
                            <a:srgbClr val="FFFFFF"/>
                          </a:solidFill>
                          <a:latin typeface="Calibri"/>
                          <a:ea typeface="Calibri"/>
                          <a:cs typeface="Times New Roman"/>
                        </a:rPr>
                        <a:t>INSTITUCIÓN IMPLEMENTADORA</a:t>
                      </a:r>
                      <a:endParaRPr lang="es-CL" sz="1400" dirty="0">
                        <a:latin typeface="Calibri"/>
                        <a:ea typeface="Calibri"/>
                        <a:cs typeface="Times New Roman"/>
                      </a:endParaRPr>
                    </a:p>
                  </a:txBody>
                  <a:tcPr marL="89825" marR="89825" marT="0" marB="0">
                    <a:lnL w="12700" cap="flat" cmpd="sng" algn="ctr">
                      <a:solidFill>
                        <a:srgbClr val="5B9BD5"/>
                      </a:solidFill>
                      <a:prstDash val="solid"/>
                      <a:round/>
                      <a:headEnd type="none" w="med" len="med"/>
                      <a:tailEnd type="none" w="med" len="med"/>
                    </a:lnL>
                    <a:lnR>
                      <a:noFill/>
                    </a:lnR>
                    <a:lnT w="12700" cap="flat" cmpd="sng" algn="ctr">
                      <a:solidFill>
                        <a:srgbClr val="5B9BD5"/>
                      </a:solidFill>
                      <a:prstDash val="solid"/>
                      <a:round/>
                      <a:headEnd type="none" w="med" len="med"/>
                      <a:tailEnd type="none" w="med" len="med"/>
                    </a:lnT>
                    <a:lnB>
                      <a:noFill/>
                    </a:lnB>
                    <a:solidFill>
                      <a:schemeClr val="accent1">
                        <a:lumMod val="50000"/>
                      </a:schemeClr>
                    </a:solidFill>
                  </a:tcPr>
                </a:tc>
                <a:tc>
                  <a:txBody>
                    <a:bodyPr/>
                    <a:lstStyle/>
                    <a:p>
                      <a:pPr algn="ctr">
                        <a:lnSpc>
                          <a:spcPct val="107000"/>
                        </a:lnSpc>
                        <a:spcAft>
                          <a:spcPts val="800"/>
                        </a:spcAft>
                      </a:pPr>
                      <a:r>
                        <a:rPr lang="es-CL" sz="1400" b="1">
                          <a:solidFill>
                            <a:srgbClr val="FFFFFF"/>
                          </a:solidFill>
                          <a:latin typeface="Calibri"/>
                          <a:ea typeface="Calibri"/>
                          <a:cs typeface="Times New Roman"/>
                        </a:rPr>
                        <a:t>INSTITUCIÓN LÍDER</a:t>
                      </a:r>
                      <a:endParaRPr lang="es-CL" sz="1400">
                        <a:latin typeface="Calibri"/>
                        <a:ea typeface="Calibri"/>
                        <a:cs typeface="Times New Roman"/>
                      </a:endParaRPr>
                    </a:p>
                  </a:txBody>
                  <a:tcPr marL="89825" marR="89825" marT="0" marB="0">
                    <a:lnL>
                      <a:noFill/>
                    </a:lnL>
                    <a:lnR>
                      <a:noFill/>
                    </a:lnR>
                    <a:lnT w="12700" cap="flat" cmpd="sng" algn="ctr">
                      <a:solidFill>
                        <a:srgbClr val="5B9BD5"/>
                      </a:solidFill>
                      <a:prstDash val="solid"/>
                      <a:round/>
                      <a:headEnd type="none" w="med" len="med"/>
                      <a:tailEnd type="none" w="med" len="med"/>
                    </a:lnT>
                    <a:lnB>
                      <a:noFill/>
                    </a:lnB>
                    <a:solidFill>
                      <a:schemeClr val="accent1">
                        <a:lumMod val="50000"/>
                      </a:schemeClr>
                    </a:solidFill>
                  </a:tcPr>
                </a:tc>
                <a:tc>
                  <a:txBody>
                    <a:bodyPr/>
                    <a:lstStyle/>
                    <a:p>
                      <a:pPr algn="ctr">
                        <a:lnSpc>
                          <a:spcPct val="107000"/>
                        </a:lnSpc>
                        <a:spcAft>
                          <a:spcPts val="0"/>
                        </a:spcAft>
                      </a:pPr>
                      <a:r>
                        <a:rPr lang="es-CL" sz="1400" b="1" dirty="0">
                          <a:solidFill>
                            <a:srgbClr val="FFFFFF"/>
                          </a:solidFill>
                          <a:latin typeface="Calibri"/>
                          <a:ea typeface="Calibri"/>
                          <a:cs typeface="Times New Roman"/>
                        </a:rPr>
                        <a:t>PNUD</a:t>
                      </a:r>
                      <a:endParaRPr lang="es-CL" sz="1400" dirty="0">
                        <a:latin typeface="Calibri"/>
                        <a:ea typeface="Calibri"/>
                        <a:cs typeface="Times New Roman"/>
                      </a:endParaRPr>
                    </a:p>
                  </a:txBody>
                  <a:tcPr marL="89825" marR="89825" marT="0" marB="0">
                    <a:lnL>
                      <a:noFill/>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a:noFill/>
                    </a:lnB>
                    <a:solidFill>
                      <a:schemeClr val="accent1">
                        <a:lumMod val="50000"/>
                      </a:schemeClr>
                    </a:solidFill>
                  </a:tcPr>
                </a:tc>
              </a:tr>
              <a:tr h="3216765">
                <a:tc>
                  <a:txBody>
                    <a:bodyPr/>
                    <a:lstStyle/>
                    <a:p>
                      <a:pPr marL="342900" lvl="0" indent="-342900">
                        <a:lnSpc>
                          <a:spcPct val="115000"/>
                        </a:lnSpc>
                        <a:spcAft>
                          <a:spcPts val="0"/>
                        </a:spcAft>
                        <a:buFont typeface="Symbol"/>
                        <a:buChar char=""/>
                      </a:pPr>
                      <a:r>
                        <a:rPr lang="es-CL" sz="1400" dirty="0">
                          <a:solidFill>
                            <a:srgbClr val="000000"/>
                          </a:solidFill>
                          <a:latin typeface="Calibri"/>
                          <a:ea typeface="Times New Roman"/>
                          <a:cs typeface="Times New Roman"/>
                        </a:rPr>
                        <a:t>Comunicar al personal objetivos y alcances de la </a:t>
                      </a:r>
                      <a:r>
                        <a:rPr lang="es-CL" sz="1400" dirty="0" smtClean="0">
                          <a:solidFill>
                            <a:srgbClr val="000000"/>
                          </a:solidFill>
                          <a:latin typeface="Calibri"/>
                          <a:ea typeface="Times New Roman"/>
                          <a:cs typeface="Times New Roman"/>
                        </a:rPr>
                        <a:t>evaluación.</a:t>
                      </a:r>
                      <a:endParaRPr lang="es-CL" sz="1400" dirty="0">
                        <a:latin typeface="Calibri"/>
                        <a:ea typeface="Times New Roman"/>
                        <a:cs typeface="Times New Roman"/>
                      </a:endParaRPr>
                    </a:p>
                    <a:p>
                      <a:pPr marL="342900" lvl="0" indent="-342900">
                        <a:lnSpc>
                          <a:spcPct val="115000"/>
                        </a:lnSpc>
                        <a:spcAft>
                          <a:spcPts val="0"/>
                        </a:spcAft>
                        <a:buFont typeface="Symbol"/>
                        <a:buChar char=""/>
                      </a:pPr>
                      <a:r>
                        <a:rPr lang="es-CL" sz="1400" dirty="0">
                          <a:solidFill>
                            <a:srgbClr val="000000"/>
                          </a:solidFill>
                          <a:latin typeface="Calibri"/>
                          <a:ea typeface="Times New Roman"/>
                          <a:cs typeface="Times New Roman"/>
                        </a:rPr>
                        <a:t>Recopilar las evidencias documentales para el equipo </a:t>
                      </a:r>
                      <a:r>
                        <a:rPr lang="es-CL" sz="1400" dirty="0" smtClean="0">
                          <a:solidFill>
                            <a:srgbClr val="000000"/>
                          </a:solidFill>
                          <a:latin typeface="Calibri"/>
                          <a:ea typeface="Times New Roman"/>
                          <a:cs typeface="Times New Roman"/>
                        </a:rPr>
                        <a:t>evaluador</a:t>
                      </a:r>
                      <a:endParaRPr lang="es-CL" sz="1400" dirty="0">
                        <a:latin typeface="Calibri"/>
                        <a:ea typeface="Times New Roman"/>
                        <a:cs typeface="Times New Roman"/>
                      </a:endParaRPr>
                    </a:p>
                    <a:p>
                      <a:pPr marL="342900" lvl="0" indent="-342900">
                        <a:lnSpc>
                          <a:spcPct val="115000"/>
                        </a:lnSpc>
                        <a:spcAft>
                          <a:spcPts val="0"/>
                        </a:spcAft>
                        <a:buFont typeface="Symbol"/>
                        <a:buChar char=""/>
                      </a:pPr>
                      <a:r>
                        <a:rPr lang="es-CL" sz="1400" dirty="0">
                          <a:solidFill>
                            <a:srgbClr val="000000"/>
                          </a:solidFill>
                          <a:latin typeface="Calibri"/>
                          <a:ea typeface="Times New Roman"/>
                          <a:cs typeface="Times New Roman"/>
                        </a:rPr>
                        <a:t>Mantener reuniones con el equipo </a:t>
                      </a:r>
                      <a:r>
                        <a:rPr lang="es-CL" sz="1400" dirty="0" smtClean="0">
                          <a:solidFill>
                            <a:srgbClr val="000000"/>
                          </a:solidFill>
                          <a:latin typeface="Calibri"/>
                          <a:ea typeface="Times New Roman"/>
                          <a:cs typeface="Times New Roman"/>
                        </a:rPr>
                        <a:t>evaluador </a:t>
                      </a:r>
                      <a:r>
                        <a:rPr lang="es-CL" sz="1400" dirty="0">
                          <a:solidFill>
                            <a:srgbClr val="000000"/>
                          </a:solidFill>
                          <a:latin typeface="Calibri"/>
                          <a:ea typeface="Times New Roman"/>
                          <a:cs typeface="Times New Roman"/>
                        </a:rPr>
                        <a:t>sobre los hallazgos y difundir los resultados con el personal.</a:t>
                      </a:r>
                      <a:endParaRPr lang="es-CL" sz="1400" dirty="0">
                        <a:latin typeface="Calibri"/>
                        <a:ea typeface="Times New Roman"/>
                        <a:cs typeface="Times New Roman"/>
                      </a:endParaRPr>
                    </a:p>
                  </a:txBody>
                  <a:tcPr marL="89825" marR="89825" marT="0" marB="0">
                    <a:lnL w="12700" cap="flat" cmpd="sng" algn="ctr">
                      <a:solidFill>
                        <a:srgbClr val="5B9BD5"/>
                      </a:solidFill>
                      <a:prstDash val="solid"/>
                      <a:round/>
                      <a:headEnd type="none" w="med" len="med"/>
                      <a:tailEnd type="none" w="med" len="med"/>
                    </a:lnL>
                    <a:lnR>
                      <a:noFill/>
                    </a:lnR>
                    <a:lnT>
                      <a:noFill/>
                    </a:lnT>
                    <a:lnB w="12700" cap="flat" cmpd="sng" algn="ctr">
                      <a:solidFill>
                        <a:srgbClr val="5B9BD5"/>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s-CL" sz="1400" dirty="0">
                          <a:solidFill>
                            <a:srgbClr val="000000"/>
                          </a:solidFill>
                          <a:latin typeface="Calibri"/>
                          <a:ea typeface="Times New Roman"/>
                          <a:cs typeface="Times New Roman"/>
                        </a:rPr>
                        <a:t>Apoyar la  selección del equipo  para la </a:t>
                      </a:r>
                      <a:r>
                        <a:rPr lang="es-CL" sz="1400" dirty="0" smtClean="0">
                          <a:solidFill>
                            <a:srgbClr val="000000"/>
                          </a:solidFill>
                          <a:latin typeface="Calibri"/>
                          <a:ea typeface="Times New Roman"/>
                          <a:cs typeface="Times New Roman"/>
                        </a:rPr>
                        <a:t>evaluación que </a:t>
                      </a:r>
                      <a:r>
                        <a:rPr lang="es-CL" sz="1400" dirty="0">
                          <a:solidFill>
                            <a:srgbClr val="000000"/>
                          </a:solidFill>
                          <a:latin typeface="Calibri"/>
                          <a:ea typeface="Times New Roman"/>
                          <a:cs typeface="Times New Roman"/>
                        </a:rPr>
                        <a:t>cumplan con los requisitos de profesionalidad, objetividad y sin conflictos de interés con la institución que está implementando el proceso del Sello. </a:t>
                      </a:r>
                      <a:endParaRPr lang="es-CL" sz="1400" dirty="0">
                        <a:latin typeface="Calibri"/>
                        <a:ea typeface="Times New Roman"/>
                        <a:cs typeface="Times New Roman"/>
                      </a:endParaRPr>
                    </a:p>
                  </a:txBody>
                  <a:tcPr marL="89825" marR="89825" marT="0" marB="0">
                    <a:lnL>
                      <a:noFill/>
                    </a:lnL>
                    <a:lnR>
                      <a:noFill/>
                    </a:lnR>
                    <a:lnT>
                      <a:noFill/>
                    </a:lnT>
                    <a:lnB w="12700" cap="flat" cmpd="sng" algn="ctr">
                      <a:solidFill>
                        <a:srgbClr val="5B9BD5"/>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s-CL" sz="1400" dirty="0">
                          <a:solidFill>
                            <a:srgbClr val="000000"/>
                          </a:solidFill>
                          <a:latin typeface="Calibri"/>
                          <a:ea typeface="Times New Roman"/>
                          <a:cs typeface="Times New Roman"/>
                        </a:rPr>
                        <a:t>Apoyar a la entidad líder en la inducción del equipo </a:t>
                      </a:r>
                      <a:r>
                        <a:rPr lang="es-CL" sz="1400" dirty="0" smtClean="0">
                          <a:solidFill>
                            <a:srgbClr val="000000"/>
                          </a:solidFill>
                          <a:latin typeface="Calibri"/>
                          <a:ea typeface="Times New Roman"/>
                          <a:cs typeface="Times New Roman"/>
                        </a:rPr>
                        <a:t>evaluador externo</a:t>
                      </a:r>
                      <a:r>
                        <a:rPr lang="es-CL" sz="1400" dirty="0">
                          <a:solidFill>
                            <a:srgbClr val="000000"/>
                          </a:solidFill>
                          <a:latin typeface="Calibri"/>
                          <a:ea typeface="Times New Roman"/>
                          <a:cs typeface="Times New Roman"/>
                        </a:rPr>
                        <a:t>. </a:t>
                      </a:r>
                      <a:endParaRPr lang="es-CL" sz="1400" dirty="0">
                        <a:latin typeface="Calibri"/>
                        <a:ea typeface="Times New Roman"/>
                        <a:cs typeface="Times New Roman"/>
                      </a:endParaRPr>
                    </a:p>
                    <a:p>
                      <a:pPr marL="342900" lvl="0" indent="-342900">
                        <a:lnSpc>
                          <a:spcPct val="115000"/>
                        </a:lnSpc>
                        <a:spcAft>
                          <a:spcPts val="0"/>
                        </a:spcAft>
                        <a:buFont typeface="Symbol"/>
                        <a:buChar char=""/>
                      </a:pPr>
                      <a:r>
                        <a:rPr lang="es-CL" sz="1400" dirty="0">
                          <a:solidFill>
                            <a:srgbClr val="000000"/>
                          </a:solidFill>
                          <a:latin typeface="Calibri"/>
                          <a:ea typeface="Times New Roman"/>
                          <a:cs typeface="Times New Roman"/>
                        </a:rPr>
                        <a:t>Las especialistas en género del PNUD asesorarán a los equipos externos de evaluación, pero no formarán parte de los mismos.</a:t>
                      </a:r>
                      <a:endParaRPr lang="es-CL" sz="1400" dirty="0">
                        <a:latin typeface="Calibri"/>
                        <a:ea typeface="Times New Roman"/>
                        <a:cs typeface="Times New Roman"/>
                      </a:endParaRPr>
                    </a:p>
                  </a:txBody>
                  <a:tcPr marL="89825" marR="89825" marT="0" marB="0">
                    <a:lnL>
                      <a:noFill/>
                    </a:lnL>
                    <a:lnR w="12700" cap="flat" cmpd="sng" algn="ctr">
                      <a:solidFill>
                        <a:srgbClr val="5B9BD5"/>
                      </a:solidFill>
                      <a:prstDash val="solid"/>
                      <a:round/>
                      <a:headEnd type="none" w="med" len="med"/>
                      <a:tailEnd type="none" w="med" len="med"/>
                    </a:lnR>
                    <a:lnT>
                      <a:noFill/>
                    </a:lnT>
                    <a:lnB w="12700" cap="flat" cmpd="sng" algn="ctr">
                      <a:solidFill>
                        <a:srgbClr val="5B9BD5"/>
                      </a:solidFill>
                      <a:prstDash val="solid"/>
                      <a:round/>
                      <a:headEnd type="none" w="med" len="med"/>
                      <a:tailEnd type="none" w="med" len="med"/>
                    </a:lnB>
                  </a:tcPr>
                </a:tc>
              </a:tr>
            </a:tbl>
          </a:graphicData>
        </a:graphic>
      </p:graphicFrame>
      <p:sp>
        <p:nvSpPr>
          <p:cNvPr id="6" name="5 CuadroTexto"/>
          <p:cNvSpPr txBox="1"/>
          <p:nvPr/>
        </p:nvSpPr>
        <p:spPr>
          <a:xfrm>
            <a:off x="625153" y="5239629"/>
            <a:ext cx="9715568" cy="369332"/>
          </a:xfrm>
          <a:prstGeom prst="rect">
            <a:avLst/>
          </a:prstGeom>
          <a:noFill/>
        </p:spPr>
        <p:txBody>
          <a:bodyPr wrap="square" rtlCol="0">
            <a:spAutoFit/>
          </a:bodyPr>
          <a:lstStyle/>
          <a:p>
            <a:pPr>
              <a:buFont typeface="Wingdings" pitchFamily="2" charset="2"/>
              <a:buChar char="Ø"/>
            </a:pPr>
            <a:r>
              <a:rPr lang="es-ES" dirty="0" smtClean="0"/>
              <a:t>El equipo evaluador deberá estar formado por especialistas en género externas</a:t>
            </a:r>
          </a:p>
        </p:txBody>
      </p:sp>
      <p:pic>
        <p:nvPicPr>
          <p:cNvPr id="7" name="Imagen 3"/>
          <p:cNvPicPr>
            <a:picLocks noChangeAspect="1"/>
          </p:cNvPicPr>
          <p:nvPr/>
        </p:nvPicPr>
        <p:blipFill>
          <a:blip r:embed="rId7">
            <a:extLst>
              <a:ext uri="{28A0092B-C50C-407E-A947-70E740481C1C}">
                <a14:useLocalDpi xmlns="" xmlns:a14="http://schemas.microsoft.com/office/drawing/2010/main" val="0"/>
              </a:ext>
            </a:extLst>
          </a:blip>
          <a:stretch>
            <a:fillRect/>
          </a:stretch>
        </p:blipFill>
        <p:spPr>
          <a:xfrm>
            <a:off x="11199765" y="296777"/>
            <a:ext cx="656660" cy="1289867"/>
          </a:xfrm>
          <a:prstGeom prst="rect">
            <a:avLst/>
          </a:prstGeom>
        </p:spPr>
      </p:pic>
      <p:sp>
        <p:nvSpPr>
          <p:cNvPr id="8" name="CuadroTexto 4"/>
          <p:cNvSpPr txBox="1"/>
          <p:nvPr/>
        </p:nvSpPr>
        <p:spPr>
          <a:xfrm>
            <a:off x="368489" y="256970"/>
            <a:ext cx="9648967" cy="1077218"/>
          </a:xfrm>
          <a:prstGeom prst="rect">
            <a:avLst/>
          </a:prstGeom>
          <a:noFill/>
        </p:spPr>
        <p:txBody>
          <a:bodyPr wrap="square" rtlCol="0">
            <a:spAutoFit/>
          </a:bodyPr>
          <a:lstStyle/>
          <a:p>
            <a:r>
              <a:rPr lang="en-US" sz="3200" b="1" dirty="0" err="1" smtClean="0">
                <a:latin typeface="Myriad Pro" panose="020B0503030403020204" pitchFamily="34" charset="0"/>
              </a:rPr>
              <a:t>Etapa</a:t>
            </a:r>
            <a:r>
              <a:rPr lang="en-US" sz="3200" b="1" dirty="0" smtClean="0">
                <a:latin typeface="Myriad Pro" panose="020B0503030403020204" pitchFamily="34" charset="0"/>
              </a:rPr>
              <a:t> 5: </a:t>
            </a:r>
            <a:r>
              <a:rPr lang="en-US" sz="3200" b="1" dirty="0" err="1" smtClean="0">
                <a:latin typeface="Myriad Pro" panose="020B0503030403020204" pitchFamily="34" charset="0"/>
              </a:rPr>
              <a:t>Evaluación</a:t>
            </a:r>
            <a:r>
              <a:rPr lang="en-US" sz="3200" b="1" dirty="0" smtClean="0">
                <a:latin typeface="Myriad Pro" panose="020B0503030403020204" pitchFamily="34" charset="0"/>
              </a:rPr>
              <a:t> </a:t>
            </a:r>
            <a:r>
              <a:rPr lang="en-US" sz="3200" b="1" dirty="0" err="1" smtClean="0">
                <a:latin typeface="Myriad Pro" panose="020B0503030403020204" pitchFamily="34" charset="0"/>
              </a:rPr>
              <a:t>Externa</a:t>
            </a:r>
            <a:endParaRPr lang="es-PA" sz="3200" b="1" dirty="0">
              <a:latin typeface="Myriad Pro" panose="020B0503030403020204" pitchFamily="34" charset="0"/>
            </a:endParaRPr>
          </a:p>
          <a:p>
            <a:endParaRPr lang="es-PA" sz="3200" dirty="0">
              <a:latin typeface="HelveticaNeueLT Std Thin" panose="020B0403020202020204" pitchFamily="34" charset="0"/>
            </a:endParaRPr>
          </a:p>
        </p:txBody>
      </p:sp>
      <p:cxnSp>
        <p:nvCxnSpPr>
          <p:cNvPr id="10" name="Conector recto 5"/>
          <p:cNvCxnSpPr/>
          <p:nvPr/>
        </p:nvCxnSpPr>
        <p:spPr>
          <a:xfrm>
            <a:off x="518615" y="859821"/>
            <a:ext cx="10345003" cy="0"/>
          </a:xfrm>
          <a:prstGeom prst="line">
            <a:avLst/>
          </a:prstGeom>
          <a:ln/>
        </p:spPr>
        <p:style>
          <a:lnRef idx="3">
            <a:schemeClr val="accent5"/>
          </a:lnRef>
          <a:fillRef idx="0">
            <a:schemeClr val="accent5"/>
          </a:fillRef>
          <a:effectRef idx="2">
            <a:schemeClr val="accent5"/>
          </a:effectRef>
          <a:fontRef idx="minor">
            <a:schemeClr val="tx1"/>
          </a:fontRef>
        </p:style>
      </p:cxnSp>
      <p:pic>
        <p:nvPicPr>
          <p:cNvPr id="11" name="Imagen 7"/>
          <p:cNvPicPr>
            <a:picLocks noChangeAspect="1"/>
          </p:cNvPicPr>
          <p:nvPr/>
        </p:nvPicPr>
        <p:blipFill rotWithShape="1">
          <a:blip r:embed="rId8">
            <a:extLst>
              <a:ext uri="{28A0092B-C50C-407E-A947-70E740481C1C}">
                <a14:useLocalDpi xmlns="" xmlns:a14="http://schemas.microsoft.com/office/drawing/2010/main" val="0"/>
              </a:ext>
            </a:extLst>
          </a:blip>
          <a:srcRect r="21984" b="25703"/>
          <a:stretch/>
        </p:blipFill>
        <p:spPr>
          <a:xfrm>
            <a:off x="10467832" y="4602398"/>
            <a:ext cx="1724167" cy="2255602"/>
          </a:xfrm>
          <a:prstGeom prst="rect">
            <a:avLst/>
          </a:prstGeom>
        </p:spPr>
      </p:pic>
      <p:sp>
        <p:nvSpPr>
          <p:cNvPr id="12" name="CuadroTexto 1"/>
          <p:cNvSpPr txBox="1"/>
          <p:nvPr/>
        </p:nvSpPr>
        <p:spPr>
          <a:xfrm>
            <a:off x="368489" y="6229824"/>
            <a:ext cx="9648967" cy="276999"/>
          </a:xfrm>
          <a:prstGeom prst="rect">
            <a:avLst/>
          </a:prstGeom>
          <a:noFill/>
        </p:spPr>
        <p:txBody>
          <a:bodyPr wrap="square" rtlCol="0">
            <a:spAutoFit/>
          </a:bodyPr>
          <a:lstStyle/>
          <a:p>
            <a:r>
              <a:rPr lang="es-PA" sz="1200" dirty="0">
                <a:solidFill>
                  <a:schemeClr val="accent1">
                    <a:lumMod val="50000"/>
                  </a:schemeClr>
                </a:solidFill>
                <a:latin typeface="HelveticaNeueLT Std Med" panose="020B0804020202020204" pitchFamily="34" charset="0"/>
              </a:rPr>
              <a:t>Sello de Igualdad de Género en el Sector Público para la implementación de la Agenda 2030 </a:t>
            </a:r>
          </a:p>
        </p:txBody>
      </p:sp>
    </p:spTree>
    <p:extLst>
      <p:ext uri="{BB962C8B-B14F-4D97-AF65-F5344CB8AC3E}">
        <p14:creationId xmlns="" xmlns:p14="http://schemas.microsoft.com/office/powerpoint/2010/main" val="1269259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15 Diagrama"/>
          <p:cNvGraphicFramePr/>
          <p:nvPr/>
        </p:nvGraphicFramePr>
        <p:xfrm>
          <a:off x="285709" y="-500090"/>
          <a:ext cx="2952771" cy="5214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CuadroTexto"/>
          <p:cNvSpPr txBox="1"/>
          <p:nvPr/>
        </p:nvSpPr>
        <p:spPr>
          <a:xfrm>
            <a:off x="346902" y="4345921"/>
            <a:ext cx="11239579" cy="1200329"/>
          </a:xfrm>
          <a:prstGeom prst="rect">
            <a:avLst/>
          </a:prstGeom>
          <a:noFill/>
        </p:spPr>
        <p:txBody>
          <a:bodyPr wrap="square" rtlCol="0">
            <a:spAutoFit/>
          </a:bodyPr>
          <a:lstStyle/>
          <a:p>
            <a:pPr>
              <a:buFont typeface="Wingdings" pitchFamily="2" charset="2"/>
              <a:buChar char="Ø"/>
            </a:pPr>
            <a:endParaRPr lang="es-CL" dirty="0" smtClean="0"/>
          </a:p>
          <a:p>
            <a:pPr>
              <a:buFont typeface="Wingdings" pitchFamily="2" charset="2"/>
              <a:buChar char="Ø"/>
            </a:pPr>
            <a:r>
              <a:rPr lang="es-CL" dirty="0" smtClean="0"/>
              <a:t> Metodología de cálculo de logro: Nivel se asigna según porcentaje de logro de indicadores: 60%, 70%, 80% y algunos mandatorios. </a:t>
            </a:r>
          </a:p>
          <a:p>
            <a:endParaRPr lang="es-CL" dirty="0"/>
          </a:p>
        </p:txBody>
      </p:sp>
      <p:graphicFrame>
        <p:nvGraphicFramePr>
          <p:cNvPr id="7" name="6 Tabla"/>
          <p:cNvGraphicFramePr>
            <a:graphicFrameLocks noGrp="1"/>
          </p:cNvGraphicFramePr>
          <p:nvPr/>
        </p:nvGraphicFramePr>
        <p:xfrm>
          <a:off x="3619483" y="1196515"/>
          <a:ext cx="8191558" cy="3153802"/>
        </p:xfrm>
        <a:graphic>
          <a:graphicData uri="http://schemas.openxmlformats.org/drawingml/2006/table">
            <a:tbl>
              <a:tblPr/>
              <a:tblGrid>
                <a:gridCol w="2931212"/>
                <a:gridCol w="2630173"/>
                <a:gridCol w="2630173"/>
              </a:tblGrid>
              <a:tr h="348056">
                <a:tc>
                  <a:txBody>
                    <a:bodyPr/>
                    <a:lstStyle/>
                    <a:p>
                      <a:pPr algn="ctr">
                        <a:lnSpc>
                          <a:spcPct val="107000"/>
                        </a:lnSpc>
                        <a:spcAft>
                          <a:spcPts val="0"/>
                        </a:spcAft>
                      </a:pPr>
                      <a:r>
                        <a:rPr lang="es-CL" sz="1400" b="1" dirty="0">
                          <a:solidFill>
                            <a:srgbClr val="FFFFFF"/>
                          </a:solidFill>
                          <a:latin typeface="Calibri"/>
                          <a:ea typeface="Calibri"/>
                          <a:cs typeface="Times New Roman"/>
                        </a:rPr>
                        <a:t>INSTITUCIÓN IMPLEMENTADORA</a:t>
                      </a:r>
                      <a:endParaRPr lang="es-CL" sz="1100" dirty="0">
                        <a:latin typeface="Calibri"/>
                        <a:ea typeface="Calibri"/>
                        <a:cs typeface="Times New Roman"/>
                      </a:endParaRPr>
                    </a:p>
                  </a:txBody>
                  <a:tcPr marL="89825" marR="89825" marT="0" marB="0">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a:noFill/>
                    </a:lnB>
                    <a:solidFill>
                      <a:srgbClr val="5B9BD5"/>
                    </a:solidFill>
                  </a:tcPr>
                </a:tc>
                <a:tc>
                  <a:txBody>
                    <a:bodyPr/>
                    <a:lstStyle/>
                    <a:p>
                      <a:pPr algn="ctr">
                        <a:lnSpc>
                          <a:spcPct val="107000"/>
                        </a:lnSpc>
                        <a:spcAft>
                          <a:spcPts val="800"/>
                        </a:spcAft>
                      </a:pPr>
                      <a:r>
                        <a:rPr lang="es-CL" sz="1400" b="1">
                          <a:solidFill>
                            <a:srgbClr val="FFFFFF"/>
                          </a:solidFill>
                          <a:latin typeface="Calibri"/>
                          <a:ea typeface="Calibri"/>
                          <a:cs typeface="Times New Roman"/>
                        </a:rPr>
                        <a:t>INSTITUCIÓN LÍDER</a:t>
                      </a:r>
                      <a:endParaRPr lang="es-CL" sz="1100">
                        <a:latin typeface="Calibri"/>
                        <a:ea typeface="Calibri"/>
                        <a:cs typeface="Times New Roman"/>
                      </a:endParaRPr>
                    </a:p>
                  </a:txBody>
                  <a:tcPr marL="89825" marR="89825" marT="0" marB="0">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a:noFill/>
                    </a:lnB>
                    <a:solidFill>
                      <a:srgbClr val="5B9BD5"/>
                    </a:solidFill>
                  </a:tcPr>
                </a:tc>
                <a:tc>
                  <a:txBody>
                    <a:bodyPr/>
                    <a:lstStyle/>
                    <a:p>
                      <a:pPr algn="ctr">
                        <a:lnSpc>
                          <a:spcPct val="107000"/>
                        </a:lnSpc>
                        <a:spcAft>
                          <a:spcPts val="0"/>
                        </a:spcAft>
                      </a:pPr>
                      <a:r>
                        <a:rPr lang="es-CL" sz="1400" b="1">
                          <a:solidFill>
                            <a:srgbClr val="FFFFFF"/>
                          </a:solidFill>
                          <a:latin typeface="Calibri"/>
                          <a:ea typeface="Calibri"/>
                          <a:cs typeface="Times New Roman"/>
                        </a:rPr>
                        <a:t>PNUD</a:t>
                      </a:r>
                      <a:endParaRPr lang="es-CL" sz="1100">
                        <a:latin typeface="Calibri"/>
                        <a:ea typeface="Calibri"/>
                        <a:cs typeface="Times New Roman"/>
                      </a:endParaRPr>
                    </a:p>
                  </a:txBody>
                  <a:tcPr marL="89825" marR="89825" marT="0" marB="0">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a:noFill/>
                    </a:lnB>
                    <a:solidFill>
                      <a:srgbClr val="5B9BD5"/>
                    </a:solidFill>
                  </a:tcPr>
                </a:tc>
              </a:tr>
              <a:tr h="2805746">
                <a:tc>
                  <a:txBody>
                    <a:bodyPr/>
                    <a:lstStyle/>
                    <a:p>
                      <a:pPr marL="342900" lvl="0" indent="-342900">
                        <a:lnSpc>
                          <a:spcPct val="115000"/>
                        </a:lnSpc>
                        <a:spcAft>
                          <a:spcPts val="0"/>
                        </a:spcAft>
                        <a:buFont typeface="Symbol"/>
                        <a:buChar char=""/>
                      </a:pPr>
                      <a:r>
                        <a:rPr lang="es-CL" sz="1400" dirty="0">
                          <a:solidFill>
                            <a:srgbClr val="000000"/>
                          </a:solidFill>
                          <a:latin typeface="Calibri"/>
                          <a:ea typeface="Times New Roman"/>
                          <a:cs typeface="Times New Roman"/>
                        </a:rPr>
                        <a:t>Recibirá el reconocimiento.</a:t>
                      </a:r>
                      <a:endParaRPr lang="es-CL" sz="1100" dirty="0">
                        <a:latin typeface="Calibri"/>
                        <a:ea typeface="Times New Roman"/>
                        <a:cs typeface="Times New Roman"/>
                      </a:endParaRPr>
                    </a:p>
                    <a:p>
                      <a:pPr marL="342900" lvl="0" indent="-342900">
                        <a:lnSpc>
                          <a:spcPct val="115000"/>
                        </a:lnSpc>
                        <a:spcAft>
                          <a:spcPts val="0"/>
                        </a:spcAft>
                        <a:buFont typeface="Symbol"/>
                        <a:buChar char=""/>
                      </a:pPr>
                      <a:r>
                        <a:rPr lang="es-CL" sz="1400" dirty="0">
                          <a:solidFill>
                            <a:srgbClr val="000000"/>
                          </a:solidFill>
                          <a:latin typeface="Calibri"/>
                          <a:ea typeface="Times New Roman"/>
                          <a:cs typeface="Times New Roman"/>
                        </a:rPr>
                        <a:t>En un proceso continuo de mejora establecerá nuevas metas institucionales para mantener las condiciones que propiciaron el reconocimiento.</a:t>
                      </a:r>
                      <a:endParaRPr lang="es-CL" sz="1100" dirty="0">
                        <a:latin typeface="Calibri"/>
                        <a:ea typeface="Times New Roman"/>
                        <a:cs typeface="Times New Roman"/>
                      </a:endParaRPr>
                    </a:p>
                  </a:txBody>
                  <a:tcPr marL="89825" marR="89825" marT="0" marB="0">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a:noFill/>
                    </a:lnT>
                    <a:lnB w="12700" cap="flat" cmpd="sng" algn="ctr">
                      <a:solidFill>
                        <a:srgbClr val="5B9BD5"/>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s-CL" sz="1400">
                          <a:solidFill>
                            <a:srgbClr val="000000"/>
                          </a:solidFill>
                          <a:latin typeface="Calibri"/>
                          <a:ea typeface="Times New Roman"/>
                          <a:cs typeface="Times New Roman"/>
                        </a:rPr>
                        <a:t>Revisará los informes de la auditoría externa.</a:t>
                      </a:r>
                      <a:endParaRPr lang="es-CL" sz="1100">
                        <a:latin typeface="Calibri"/>
                        <a:ea typeface="Times New Roman"/>
                        <a:cs typeface="Times New Roman"/>
                      </a:endParaRPr>
                    </a:p>
                    <a:p>
                      <a:pPr marL="342900" lvl="0" indent="-342900">
                        <a:lnSpc>
                          <a:spcPct val="115000"/>
                        </a:lnSpc>
                        <a:spcAft>
                          <a:spcPts val="0"/>
                        </a:spcAft>
                        <a:buFont typeface="Symbol"/>
                        <a:buChar char=""/>
                      </a:pPr>
                      <a:r>
                        <a:rPr lang="es-CL" sz="1400">
                          <a:solidFill>
                            <a:srgbClr val="000000"/>
                          </a:solidFill>
                          <a:latin typeface="Calibri"/>
                          <a:ea typeface="Times New Roman"/>
                          <a:cs typeface="Times New Roman"/>
                        </a:rPr>
                        <a:t>A partir de las recomendaciones se otorgará a la institución el reconocimiento correspondiente.</a:t>
                      </a:r>
                      <a:endParaRPr lang="es-CL" sz="1100">
                        <a:latin typeface="Calibri"/>
                        <a:ea typeface="Times New Roman"/>
                        <a:cs typeface="Times New Roman"/>
                      </a:endParaRPr>
                    </a:p>
                  </a:txBody>
                  <a:tcPr marL="89825" marR="89825" marT="0" marB="0">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a:noFill/>
                    </a:lnT>
                    <a:lnB w="12700" cap="flat" cmpd="sng" algn="ctr">
                      <a:solidFill>
                        <a:srgbClr val="5B9BD5"/>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s-CL" sz="1400" dirty="0">
                          <a:solidFill>
                            <a:srgbClr val="000000"/>
                          </a:solidFill>
                          <a:latin typeface="Calibri"/>
                          <a:ea typeface="Times New Roman"/>
                          <a:cs typeface="Times New Roman"/>
                        </a:rPr>
                        <a:t>Revisará los informes de la auditoría externa.</a:t>
                      </a:r>
                      <a:endParaRPr lang="es-CL" sz="1100" dirty="0">
                        <a:latin typeface="Calibri"/>
                        <a:ea typeface="Times New Roman"/>
                        <a:cs typeface="Times New Roman"/>
                      </a:endParaRPr>
                    </a:p>
                    <a:p>
                      <a:pPr marL="342900" lvl="0" indent="-342900">
                        <a:lnSpc>
                          <a:spcPct val="115000"/>
                        </a:lnSpc>
                        <a:spcAft>
                          <a:spcPts val="0"/>
                        </a:spcAft>
                        <a:buFont typeface="Symbol"/>
                        <a:buChar char=""/>
                      </a:pPr>
                      <a:r>
                        <a:rPr lang="es-CL" sz="1400" dirty="0">
                          <a:solidFill>
                            <a:srgbClr val="000000"/>
                          </a:solidFill>
                          <a:latin typeface="Calibri"/>
                          <a:ea typeface="Times New Roman"/>
                          <a:cs typeface="Times New Roman"/>
                        </a:rPr>
                        <a:t>Ayudará a sus socios en a organizar la ceremonia de entrega de reconocimientos.</a:t>
                      </a:r>
                      <a:endParaRPr lang="es-CL" sz="1100" dirty="0">
                        <a:latin typeface="Calibri"/>
                        <a:ea typeface="Times New Roman"/>
                        <a:cs typeface="Times New Roman"/>
                      </a:endParaRPr>
                    </a:p>
                    <a:p>
                      <a:pPr marL="342900" lvl="0" indent="-342900">
                        <a:lnSpc>
                          <a:spcPct val="115000"/>
                        </a:lnSpc>
                        <a:spcAft>
                          <a:spcPts val="0"/>
                        </a:spcAft>
                        <a:buFont typeface="Symbol"/>
                        <a:buChar char=""/>
                      </a:pPr>
                      <a:r>
                        <a:rPr lang="es-CL" sz="1400" dirty="0">
                          <a:solidFill>
                            <a:srgbClr val="000000"/>
                          </a:solidFill>
                          <a:latin typeface="Calibri"/>
                          <a:ea typeface="Times New Roman"/>
                          <a:cs typeface="Times New Roman"/>
                        </a:rPr>
                        <a:t>Difundirá los logros de sus asociados públicos a través de los medios de comunicación y redes sociales.</a:t>
                      </a:r>
                      <a:endParaRPr lang="es-CL" sz="1100" dirty="0">
                        <a:latin typeface="Calibri"/>
                        <a:ea typeface="Times New Roman"/>
                        <a:cs typeface="Times New Roman"/>
                      </a:endParaRPr>
                    </a:p>
                  </a:txBody>
                  <a:tcPr marL="89825" marR="89825" marT="0" marB="0">
                    <a:lnL w="12700" cap="flat" cmpd="sng" algn="ctr">
                      <a:solidFill>
                        <a:srgbClr val="5B9BD5"/>
                      </a:solidFill>
                      <a:prstDash val="solid"/>
                      <a:round/>
                      <a:headEnd type="none" w="med" len="med"/>
                      <a:tailEnd type="none" w="med" len="med"/>
                    </a:lnL>
                    <a:lnR w="12700" cap="flat" cmpd="sng" algn="ctr">
                      <a:solidFill>
                        <a:srgbClr val="5B9BD5"/>
                      </a:solidFill>
                      <a:prstDash val="solid"/>
                      <a:round/>
                      <a:headEnd type="none" w="med" len="med"/>
                      <a:tailEnd type="none" w="med" len="med"/>
                    </a:lnR>
                    <a:lnT>
                      <a:noFill/>
                    </a:lnT>
                    <a:lnB w="12700" cap="flat" cmpd="sng" algn="ctr">
                      <a:solidFill>
                        <a:srgbClr val="5B9BD5"/>
                      </a:solidFill>
                      <a:prstDash val="solid"/>
                      <a:round/>
                      <a:headEnd type="none" w="med" len="med"/>
                      <a:tailEnd type="none" w="med" len="med"/>
                    </a:lnB>
                  </a:tcPr>
                </a:tc>
              </a:tr>
            </a:tbl>
          </a:graphicData>
        </a:graphic>
      </p:graphicFrame>
      <p:pic>
        <p:nvPicPr>
          <p:cNvPr id="6" name="Imagen 3"/>
          <p:cNvPicPr>
            <a:picLocks noChangeAspect="1"/>
          </p:cNvPicPr>
          <p:nvPr/>
        </p:nvPicPr>
        <p:blipFill>
          <a:blip r:embed="rId7">
            <a:extLst>
              <a:ext uri="{28A0092B-C50C-407E-A947-70E740481C1C}">
                <a14:useLocalDpi xmlns="" xmlns:a14="http://schemas.microsoft.com/office/drawing/2010/main" val="0"/>
              </a:ext>
            </a:extLst>
          </a:blip>
          <a:stretch>
            <a:fillRect/>
          </a:stretch>
        </p:blipFill>
        <p:spPr>
          <a:xfrm>
            <a:off x="11199765" y="296777"/>
            <a:ext cx="656660" cy="1289867"/>
          </a:xfrm>
          <a:prstGeom prst="rect">
            <a:avLst/>
          </a:prstGeom>
        </p:spPr>
      </p:pic>
      <p:sp>
        <p:nvSpPr>
          <p:cNvPr id="8" name="CuadroTexto 4"/>
          <p:cNvSpPr txBox="1"/>
          <p:nvPr/>
        </p:nvSpPr>
        <p:spPr>
          <a:xfrm>
            <a:off x="368489" y="256970"/>
            <a:ext cx="9648967" cy="1077218"/>
          </a:xfrm>
          <a:prstGeom prst="rect">
            <a:avLst/>
          </a:prstGeom>
          <a:noFill/>
        </p:spPr>
        <p:txBody>
          <a:bodyPr wrap="square" rtlCol="0">
            <a:spAutoFit/>
          </a:bodyPr>
          <a:lstStyle/>
          <a:p>
            <a:r>
              <a:rPr lang="en-US" sz="3200" b="1" dirty="0" err="1" smtClean="0">
                <a:latin typeface="Myriad Pro" panose="020B0503030403020204" pitchFamily="34" charset="0"/>
              </a:rPr>
              <a:t>Etapa</a:t>
            </a:r>
            <a:r>
              <a:rPr lang="en-US" sz="3200" b="1" dirty="0" smtClean="0">
                <a:latin typeface="Myriad Pro" panose="020B0503030403020204" pitchFamily="34" charset="0"/>
              </a:rPr>
              <a:t> 6: </a:t>
            </a:r>
            <a:r>
              <a:rPr lang="en-US" sz="3200" b="1" dirty="0" err="1" smtClean="0">
                <a:latin typeface="Myriad Pro" panose="020B0503030403020204" pitchFamily="34" charset="0"/>
              </a:rPr>
              <a:t>Reconocimiento</a:t>
            </a:r>
            <a:endParaRPr lang="es-PA" sz="3200" b="1" dirty="0">
              <a:latin typeface="Myriad Pro" panose="020B0503030403020204" pitchFamily="34" charset="0"/>
            </a:endParaRPr>
          </a:p>
          <a:p>
            <a:endParaRPr lang="es-PA" sz="3200" dirty="0">
              <a:latin typeface="HelveticaNeueLT Std Thin" panose="020B0403020202020204" pitchFamily="34" charset="0"/>
            </a:endParaRPr>
          </a:p>
        </p:txBody>
      </p:sp>
      <p:cxnSp>
        <p:nvCxnSpPr>
          <p:cNvPr id="9" name="Conector recto 5"/>
          <p:cNvCxnSpPr/>
          <p:nvPr/>
        </p:nvCxnSpPr>
        <p:spPr>
          <a:xfrm>
            <a:off x="518615" y="859821"/>
            <a:ext cx="10345003" cy="0"/>
          </a:xfrm>
          <a:prstGeom prst="line">
            <a:avLst/>
          </a:prstGeom>
          <a:ln/>
        </p:spPr>
        <p:style>
          <a:lnRef idx="3">
            <a:schemeClr val="accent5"/>
          </a:lnRef>
          <a:fillRef idx="0">
            <a:schemeClr val="accent5"/>
          </a:fillRef>
          <a:effectRef idx="2">
            <a:schemeClr val="accent5"/>
          </a:effectRef>
          <a:fontRef idx="minor">
            <a:schemeClr val="tx1"/>
          </a:fontRef>
        </p:style>
      </p:cxnSp>
      <p:pic>
        <p:nvPicPr>
          <p:cNvPr id="10" name="Imagen 7"/>
          <p:cNvPicPr>
            <a:picLocks noChangeAspect="1"/>
          </p:cNvPicPr>
          <p:nvPr/>
        </p:nvPicPr>
        <p:blipFill rotWithShape="1">
          <a:blip r:embed="rId8">
            <a:extLst>
              <a:ext uri="{28A0092B-C50C-407E-A947-70E740481C1C}">
                <a14:useLocalDpi xmlns="" xmlns:a14="http://schemas.microsoft.com/office/drawing/2010/main" val="0"/>
              </a:ext>
            </a:extLst>
          </a:blip>
          <a:srcRect r="21984" b="25703"/>
          <a:stretch/>
        </p:blipFill>
        <p:spPr>
          <a:xfrm>
            <a:off x="10467832" y="4602398"/>
            <a:ext cx="1724167" cy="2255602"/>
          </a:xfrm>
          <a:prstGeom prst="rect">
            <a:avLst/>
          </a:prstGeom>
        </p:spPr>
      </p:pic>
      <p:sp>
        <p:nvSpPr>
          <p:cNvPr id="11" name="CuadroTexto 1"/>
          <p:cNvSpPr txBox="1"/>
          <p:nvPr/>
        </p:nvSpPr>
        <p:spPr>
          <a:xfrm>
            <a:off x="368489" y="6008160"/>
            <a:ext cx="9648967" cy="276999"/>
          </a:xfrm>
          <a:prstGeom prst="rect">
            <a:avLst/>
          </a:prstGeom>
          <a:noFill/>
        </p:spPr>
        <p:txBody>
          <a:bodyPr wrap="square" rtlCol="0">
            <a:spAutoFit/>
          </a:bodyPr>
          <a:lstStyle/>
          <a:p>
            <a:r>
              <a:rPr lang="es-PA" sz="1200" dirty="0">
                <a:solidFill>
                  <a:schemeClr val="accent1">
                    <a:lumMod val="50000"/>
                  </a:schemeClr>
                </a:solidFill>
                <a:latin typeface="HelveticaNeueLT Std Med" panose="020B0804020202020204" pitchFamily="34" charset="0"/>
              </a:rPr>
              <a:t>Sello de Igualdad de Género en el Sector Público para la implementación de la Agenda 2030 </a:t>
            </a:r>
          </a:p>
        </p:txBody>
      </p:sp>
    </p:spTree>
    <p:extLst>
      <p:ext uri="{BB962C8B-B14F-4D97-AF65-F5344CB8AC3E}">
        <p14:creationId xmlns="" xmlns:p14="http://schemas.microsoft.com/office/powerpoint/2010/main" val="36792630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1189945" y="365603"/>
            <a:ext cx="656660" cy="1289867"/>
          </a:xfrm>
          <a:prstGeom prst="rect">
            <a:avLst/>
          </a:prstGeom>
        </p:spPr>
      </p:pic>
      <p:grpSp>
        <p:nvGrpSpPr>
          <p:cNvPr id="12" name="Group 11"/>
          <p:cNvGrpSpPr/>
          <p:nvPr/>
        </p:nvGrpSpPr>
        <p:grpSpPr>
          <a:xfrm>
            <a:off x="0" y="1832349"/>
            <a:ext cx="12192001" cy="5078313"/>
            <a:chOff x="0" y="1832349"/>
            <a:chExt cx="12192001" cy="5078313"/>
          </a:xfrm>
        </p:grpSpPr>
        <p:sp>
          <p:nvSpPr>
            <p:cNvPr id="8" name="TextBox 7"/>
            <p:cNvSpPr txBox="1"/>
            <p:nvPr/>
          </p:nvSpPr>
          <p:spPr>
            <a:xfrm>
              <a:off x="0" y="1832349"/>
              <a:ext cx="12192000" cy="5078313"/>
            </a:xfrm>
            <a:prstGeom prst="rect">
              <a:avLst/>
            </a:prstGeom>
            <a:solidFill>
              <a:schemeClr val="accent1">
                <a:lumMod val="50000"/>
              </a:schemeClr>
            </a:solidFill>
          </p:spPr>
          <p:txBody>
            <a:bodyPr wrap="square" rtlCol="0">
              <a:spAutoFit/>
            </a:bodyPr>
            <a:lstStyle/>
            <a:p>
              <a:endParaRPr lang="es-PA" dirty="0" smtClean="0"/>
            </a:p>
            <a:p>
              <a:endParaRPr lang="es-PA" dirty="0"/>
            </a:p>
            <a:p>
              <a:endParaRPr lang="es-PA" dirty="0" smtClean="0"/>
            </a:p>
            <a:p>
              <a:endParaRPr lang="es-PA" dirty="0"/>
            </a:p>
            <a:p>
              <a:endParaRPr lang="es-PA" dirty="0" smtClean="0"/>
            </a:p>
            <a:p>
              <a:endParaRPr lang="es-PA" dirty="0"/>
            </a:p>
            <a:p>
              <a:endParaRPr lang="es-PA" dirty="0" smtClean="0"/>
            </a:p>
            <a:p>
              <a:endParaRPr lang="es-PA" dirty="0"/>
            </a:p>
            <a:p>
              <a:endParaRPr lang="es-PA" dirty="0" smtClean="0"/>
            </a:p>
            <a:p>
              <a:endParaRPr lang="es-PA" dirty="0"/>
            </a:p>
            <a:p>
              <a:endParaRPr lang="es-PA" dirty="0" smtClean="0"/>
            </a:p>
            <a:p>
              <a:endParaRPr lang="es-PA" dirty="0"/>
            </a:p>
            <a:p>
              <a:endParaRPr lang="es-PA" dirty="0" smtClean="0"/>
            </a:p>
            <a:p>
              <a:endParaRPr lang="es-PA" dirty="0"/>
            </a:p>
            <a:p>
              <a:endParaRPr lang="es-PA" dirty="0" smtClean="0"/>
            </a:p>
            <a:p>
              <a:endParaRPr lang="es-PA" dirty="0"/>
            </a:p>
            <a:p>
              <a:endParaRPr lang="es-PA" dirty="0" smtClean="0"/>
            </a:p>
            <a:p>
              <a:endParaRPr lang="es-PA" dirty="0"/>
            </a:p>
          </p:txBody>
        </p:sp>
        <p:pic>
          <p:nvPicPr>
            <p:cNvPr id="11" name="Imagen 4"/>
            <p:cNvPicPr>
              <a:picLocks noChangeAspect="1"/>
            </p:cNvPicPr>
            <p:nvPr/>
          </p:nvPicPr>
          <p:blipFill rotWithShape="1">
            <a:blip r:embed="rId3">
              <a:extLst>
                <a:ext uri="{28A0092B-C50C-407E-A947-70E740481C1C}">
                  <a14:useLocalDpi xmlns="" xmlns:a14="http://schemas.microsoft.com/office/drawing/2010/main" val="0"/>
                </a:ext>
              </a:extLst>
            </a:blip>
            <a:srcRect r="15433" b="18010"/>
            <a:stretch/>
          </p:blipFill>
          <p:spPr>
            <a:xfrm>
              <a:off x="9006349" y="2654833"/>
              <a:ext cx="3185652" cy="4203168"/>
            </a:xfrm>
            <a:prstGeom prst="rect">
              <a:avLst/>
            </a:prstGeom>
          </p:spPr>
        </p:pic>
      </p:grpSp>
      <p:sp>
        <p:nvSpPr>
          <p:cNvPr id="14" name="TextBox 13"/>
          <p:cNvSpPr txBox="1"/>
          <p:nvPr/>
        </p:nvSpPr>
        <p:spPr>
          <a:xfrm>
            <a:off x="375991" y="3187010"/>
            <a:ext cx="6555751" cy="1107996"/>
          </a:xfrm>
          <a:prstGeom prst="rect">
            <a:avLst/>
          </a:prstGeom>
          <a:noFill/>
        </p:spPr>
        <p:txBody>
          <a:bodyPr wrap="square" rtlCol="0">
            <a:spAutoFit/>
          </a:bodyPr>
          <a:lstStyle/>
          <a:p>
            <a:r>
              <a:rPr lang="es-PA" sz="6600" dirty="0" smtClean="0">
                <a:solidFill>
                  <a:schemeClr val="bg1"/>
                </a:solidFill>
                <a:latin typeface="Myriad Pro" panose="020B0503030403020204" pitchFamily="34" charset="0"/>
              </a:rPr>
              <a:t>Muchas Gracias!</a:t>
            </a:r>
            <a:endParaRPr lang="es-PA" sz="6600" dirty="0">
              <a:latin typeface="Myriad Pro" panose="020B0503030403020204" pitchFamily="34" charset="0"/>
            </a:endParaRPr>
          </a:p>
        </p:txBody>
      </p:sp>
      <p:sp>
        <p:nvSpPr>
          <p:cNvPr id="15" name="CuadroTexto 1"/>
          <p:cNvSpPr txBox="1"/>
          <p:nvPr/>
        </p:nvSpPr>
        <p:spPr>
          <a:xfrm>
            <a:off x="131341" y="6307899"/>
            <a:ext cx="9648967" cy="276999"/>
          </a:xfrm>
          <a:prstGeom prst="rect">
            <a:avLst/>
          </a:prstGeom>
          <a:noFill/>
        </p:spPr>
        <p:txBody>
          <a:bodyPr wrap="square" rtlCol="0">
            <a:spAutoFit/>
          </a:bodyPr>
          <a:lstStyle/>
          <a:p>
            <a:r>
              <a:rPr lang="es-PA" sz="1200" dirty="0">
                <a:solidFill>
                  <a:schemeClr val="bg1"/>
                </a:solidFill>
                <a:latin typeface="HelveticaNeueLT Std Med" panose="020B0804020202020204" pitchFamily="34" charset="0"/>
              </a:rPr>
              <a:t>Sello de Igualdad de Género en el Sector Público para la implementación de la Agenda 2030 </a:t>
            </a:r>
          </a:p>
        </p:txBody>
      </p:sp>
    </p:spTree>
    <p:extLst>
      <p:ext uri="{BB962C8B-B14F-4D97-AF65-F5344CB8AC3E}">
        <p14:creationId xmlns="" xmlns:p14="http://schemas.microsoft.com/office/powerpoint/2010/main" val="1800828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1199765" y="296777"/>
            <a:ext cx="656660" cy="1289867"/>
          </a:xfrm>
          <a:prstGeom prst="rect">
            <a:avLst/>
          </a:prstGeom>
        </p:spPr>
      </p:pic>
      <p:sp>
        <p:nvSpPr>
          <p:cNvPr id="9" name="CuadroTexto 4"/>
          <p:cNvSpPr txBox="1"/>
          <p:nvPr/>
        </p:nvSpPr>
        <p:spPr>
          <a:xfrm>
            <a:off x="368489" y="155525"/>
            <a:ext cx="9648967" cy="861774"/>
          </a:xfrm>
          <a:prstGeom prst="rect">
            <a:avLst/>
          </a:prstGeom>
          <a:noFill/>
        </p:spPr>
        <p:txBody>
          <a:bodyPr wrap="square" rtlCol="0">
            <a:spAutoFit/>
          </a:bodyPr>
          <a:lstStyle/>
          <a:p>
            <a:r>
              <a:rPr lang="en-US" sz="3200" b="1" dirty="0" smtClean="0">
                <a:latin typeface="Myriad Pro" panose="020B0503030403020204" pitchFamily="34" charset="0"/>
              </a:rPr>
              <a:t>Estado </a:t>
            </a:r>
            <a:r>
              <a:rPr lang="en-US" sz="3200" b="1" dirty="0" err="1" smtClean="0">
                <a:latin typeface="Myriad Pro" panose="020B0503030403020204" pitchFamily="34" charset="0"/>
              </a:rPr>
              <a:t>Inclusivo</a:t>
            </a:r>
            <a:endParaRPr lang="es-PA" sz="3200" b="1" dirty="0">
              <a:latin typeface="Myriad Pro" panose="020B0503030403020204" pitchFamily="34" charset="0"/>
            </a:endParaRPr>
          </a:p>
          <a:p>
            <a:endParaRPr lang="es-PA" dirty="0">
              <a:latin typeface="HelveticaNeueLT Std Thin" panose="020B0403020202020204" pitchFamily="34" charset="0"/>
            </a:endParaRPr>
          </a:p>
        </p:txBody>
      </p:sp>
      <p:cxnSp>
        <p:nvCxnSpPr>
          <p:cNvPr id="10" name="Conector recto 5"/>
          <p:cNvCxnSpPr/>
          <p:nvPr/>
        </p:nvCxnSpPr>
        <p:spPr>
          <a:xfrm>
            <a:off x="518615" y="859821"/>
            <a:ext cx="10345003" cy="0"/>
          </a:xfrm>
          <a:prstGeom prst="line">
            <a:avLst/>
          </a:prstGeom>
          <a:ln/>
        </p:spPr>
        <p:style>
          <a:lnRef idx="3">
            <a:schemeClr val="accent5"/>
          </a:lnRef>
          <a:fillRef idx="0">
            <a:schemeClr val="accent5"/>
          </a:fillRef>
          <a:effectRef idx="2">
            <a:schemeClr val="accent5"/>
          </a:effectRef>
          <a:fontRef idx="minor">
            <a:schemeClr val="tx1"/>
          </a:fontRef>
        </p:style>
      </p:cxnSp>
      <p:pic>
        <p:nvPicPr>
          <p:cNvPr id="11" name="Imagen 7"/>
          <p:cNvPicPr>
            <a:picLocks noChangeAspect="1"/>
          </p:cNvPicPr>
          <p:nvPr/>
        </p:nvPicPr>
        <p:blipFill rotWithShape="1">
          <a:blip r:embed="rId3">
            <a:extLst>
              <a:ext uri="{28A0092B-C50C-407E-A947-70E740481C1C}">
                <a14:useLocalDpi xmlns="" xmlns:a14="http://schemas.microsoft.com/office/drawing/2010/main" val="0"/>
              </a:ext>
            </a:extLst>
          </a:blip>
          <a:srcRect r="21984" b="25703"/>
          <a:stretch/>
        </p:blipFill>
        <p:spPr>
          <a:xfrm>
            <a:off x="10467832" y="4602398"/>
            <a:ext cx="1724167" cy="2255602"/>
          </a:xfrm>
          <a:prstGeom prst="rect">
            <a:avLst/>
          </a:prstGeom>
        </p:spPr>
      </p:pic>
      <p:sp>
        <p:nvSpPr>
          <p:cNvPr id="12" name="CuadroTexto 1"/>
          <p:cNvSpPr txBox="1"/>
          <p:nvPr/>
        </p:nvSpPr>
        <p:spPr>
          <a:xfrm>
            <a:off x="368489" y="6008160"/>
            <a:ext cx="9648967" cy="276999"/>
          </a:xfrm>
          <a:prstGeom prst="rect">
            <a:avLst/>
          </a:prstGeom>
          <a:noFill/>
        </p:spPr>
        <p:txBody>
          <a:bodyPr wrap="square" rtlCol="0">
            <a:spAutoFit/>
          </a:bodyPr>
          <a:lstStyle/>
          <a:p>
            <a:r>
              <a:rPr lang="es-PA" sz="1200" dirty="0">
                <a:solidFill>
                  <a:schemeClr val="accent1">
                    <a:lumMod val="50000"/>
                  </a:schemeClr>
                </a:solidFill>
                <a:latin typeface="HelveticaNeueLT Std Med" panose="020B0804020202020204" pitchFamily="34" charset="0"/>
              </a:rPr>
              <a:t>Sello de Igualdad de Género en el Sector Público para la implementación de la Agenda 2030 </a:t>
            </a:r>
          </a:p>
        </p:txBody>
      </p:sp>
      <p:sp>
        <p:nvSpPr>
          <p:cNvPr id="7" name="6 Rectángulo"/>
          <p:cNvSpPr/>
          <p:nvPr/>
        </p:nvSpPr>
        <p:spPr>
          <a:xfrm>
            <a:off x="476212" y="1142979"/>
            <a:ext cx="7835032" cy="4154984"/>
          </a:xfrm>
          <a:prstGeom prst="rect">
            <a:avLst/>
          </a:prstGeom>
        </p:spPr>
        <p:txBody>
          <a:bodyPr wrap="square">
            <a:spAutoFit/>
          </a:bodyPr>
          <a:lstStyle/>
          <a:p>
            <a:r>
              <a:rPr lang="es-CL" sz="2400" b="1" dirty="0" smtClean="0"/>
              <a:t>Los Estados inclusivos son:</a:t>
            </a:r>
          </a:p>
          <a:p>
            <a:endParaRPr lang="es-CL" sz="2400" b="1" dirty="0" smtClean="0"/>
          </a:p>
          <a:p>
            <a:pPr>
              <a:buFont typeface="Wingdings" pitchFamily="2" charset="2"/>
              <a:buChar char="ü"/>
            </a:pPr>
            <a:r>
              <a:rPr lang="es-CL" sz="2400" b="1" dirty="0" smtClean="0"/>
              <a:t> Aquellos con una clara vinculación con el enfoque de derechos en el marco de los ODS, </a:t>
            </a:r>
          </a:p>
          <a:p>
            <a:pPr>
              <a:buFont typeface="Wingdings" pitchFamily="2" charset="2"/>
              <a:buChar char="ü"/>
            </a:pPr>
            <a:r>
              <a:rPr lang="es-CL" sz="2400" b="1" dirty="0" smtClean="0"/>
              <a:t>Que sostienen una interrelación sostenida y eficaz con la sociedad civil, </a:t>
            </a:r>
          </a:p>
          <a:p>
            <a:pPr>
              <a:buFont typeface="Wingdings" pitchFamily="2" charset="2"/>
              <a:buChar char="ü"/>
            </a:pPr>
            <a:r>
              <a:rPr lang="es-CL" sz="2400" b="1" dirty="0" smtClean="0"/>
              <a:t>Descentralizados, </a:t>
            </a:r>
          </a:p>
          <a:p>
            <a:pPr>
              <a:buFont typeface="Wingdings" pitchFamily="2" charset="2"/>
              <a:buChar char="ü"/>
            </a:pPr>
            <a:r>
              <a:rPr lang="es-CL" sz="2400" b="1" dirty="0" smtClean="0"/>
              <a:t>Con mecanismos que garanticen la transparencia y la rendición de cuentas y </a:t>
            </a:r>
          </a:p>
          <a:p>
            <a:pPr>
              <a:buFont typeface="Wingdings" pitchFamily="2" charset="2"/>
              <a:buChar char="ü"/>
            </a:pPr>
            <a:r>
              <a:rPr lang="es-CL" sz="2400" b="1" dirty="0" smtClean="0"/>
              <a:t>Con un compromiso claro, concreto y medible en relación a la igualdad de género. </a:t>
            </a:r>
            <a:endParaRPr lang="es-CL" sz="2400" b="1" dirty="0"/>
          </a:p>
        </p:txBody>
      </p:sp>
      <p:pic>
        <p:nvPicPr>
          <p:cNvPr id="13" name="Picture 6" descr="Resultado de imagen para rompecabezas"/>
          <p:cNvPicPr>
            <a:picLocks noChangeAspect="1" noChangeArrowheads="1"/>
          </p:cNvPicPr>
          <p:nvPr/>
        </p:nvPicPr>
        <p:blipFill>
          <a:blip r:embed="rId4"/>
          <a:srcRect/>
          <a:stretch>
            <a:fillRect/>
          </a:stretch>
        </p:blipFill>
        <p:spPr bwMode="auto">
          <a:xfrm>
            <a:off x="8213271" y="1697970"/>
            <a:ext cx="3633119" cy="2139244"/>
          </a:xfrm>
          <a:prstGeom prst="rect">
            <a:avLst/>
          </a:prstGeom>
          <a:noFill/>
        </p:spPr>
      </p:pic>
    </p:spTree>
    <p:extLst>
      <p:ext uri="{BB962C8B-B14F-4D97-AF65-F5344CB8AC3E}">
        <p14:creationId xmlns="" xmlns:p14="http://schemas.microsoft.com/office/powerpoint/2010/main" val="21978508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334685" y="855195"/>
            <a:ext cx="10763325" cy="936000"/>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s-ES" sz="1600" b="1" dirty="0" smtClean="0">
                <a:solidFill>
                  <a:schemeClr val="bg1"/>
                </a:solidFill>
              </a:rPr>
              <a:t>Los Estados de América Latina y el Caribe definen las medidas necesarias a nivel político, técnico y cultural que hagan posible lograr la igualdad de género y el empoderamiento de las mujeres al mismo tiempo que los objetivos y las metas de desarrollo sostenible. </a:t>
            </a:r>
            <a:endParaRPr lang="es-CL" sz="1600" b="1" dirty="0" smtClean="0">
              <a:solidFill>
                <a:schemeClr val="bg1"/>
              </a:solidFill>
            </a:endParaRPr>
          </a:p>
          <a:p>
            <a:pPr algn="ctr"/>
            <a:r>
              <a:rPr lang="es-ES" sz="1400" dirty="0" smtClean="0">
                <a:solidFill>
                  <a:schemeClr val="bg1"/>
                </a:solidFill>
              </a:rPr>
              <a:t>	</a:t>
            </a:r>
            <a:endParaRPr lang="es-ES" sz="1400" dirty="0">
              <a:solidFill>
                <a:schemeClr val="bg1"/>
              </a:solidFill>
            </a:endParaRPr>
          </a:p>
        </p:txBody>
      </p:sp>
      <p:sp>
        <p:nvSpPr>
          <p:cNvPr id="58" name="57 Rectángulo redondeado"/>
          <p:cNvSpPr/>
          <p:nvPr/>
        </p:nvSpPr>
        <p:spPr>
          <a:xfrm>
            <a:off x="2038480" y="3177272"/>
            <a:ext cx="1485752" cy="837524"/>
          </a:xfrm>
          <a:prstGeom prst="roundRect">
            <a:avLst/>
          </a:prstGeom>
          <a:solidFill>
            <a:srgbClr val="00989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t"/>
          <a:lstStyle/>
          <a:p>
            <a:pPr algn="ctr"/>
            <a:endParaRPr lang="es-PA" sz="1100" dirty="0" smtClean="0">
              <a:solidFill>
                <a:schemeClr val="tx1"/>
              </a:solidFill>
            </a:endParaRPr>
          </a:p>
          <a:p>
            <a:pPr algn="ctr"/>
            <a:endParaRPr lang="es-PA" sz="1100" dirty="0">
              <a:solidFill>
                <a:schemeClr val="tx1"/>
              </a:solidFill>
            </a:endParaRPr>
          </a:p>
          <a:p>
            <a:pPr algn="ctr"/>
            <a:r>
              <a:rPr lang="es-PA" sz="1000" b="1" dirty="0" smtClean="0">
                <a:solidFill>
                  <a:schemeClr val="bg1"/>
                </a:solidFill>
              </a:rPr>
              <a:t>ODS 5 Montevideo 1a-1m</a:t>
            </a:r>
          </a:p>
        </p:txBody>
      </p:sp>
      <p:grpSp>
        <p:nvGrpSpPr>
          <p:cNvPr id="2" name="56 Grupo"/>
          <p:cNvGrpSpPr/>
          <p:nvPr/>
        </p:nvGrpSpPr>
        <p:grpSpPr>
          <a:xfrm>
            <a:off x="1904971" y="4044120"/>
            <a:ext cx="8286808" cy="2366910"/>
            <a:chOff x="1428728" y="3705296"/>
            <a:chExt cx="6215106" cy="2366910"/>
          </a:xfrm>
        </p:grpSpPr>
        <p:sp>
          <p:nvSpPr>
            <p:cNvPr id="30" name="29 Rectángulo redondeado"/>
            <p:cNvSpPr/>
            <p:nvPr/>
          </p:nvSpPr>
          <p:spPr>
            <a:xfrm>
              <a:off x="1451834" y="3954156"/>
              <a:ext cx="6192000" cy="50400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smtClean="0">
                  <a:solidFill>
                    <a:srgbClr val="0070C0"/>
                  </a:solidFill>
                </a:rPr>
                <a:t>5  RESULTADOS  </a:t>
              </a:r>
              <a:endParaRPr lang="es-ES" sz="1400" dirty="0">
                <a:solidFill>
                  <a:srgbClr val="0070C0"/>
                </a:solidFill>
              </a:endParaRPr>
            </a:p>
          </p:txBody>
        </p:sp>
        <p:sp>
          <p:nvSpPr>
            <p:cNvPr id="31" name="30 Rectángulo redondeado"/>
            <p:cNvSpPr/>
            <p:nvPr/>
          </p:nvSpPr>
          <p:spPr>
            <a:xfrm>
              <a:off x="1428728" y="4743908"/>
              <a:ext cx="6192000" cy="50400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smtClean="0">
                  <a:solidFill>
                    <a:srgbClr val="0070C0"/>
                  </a:solidFill>
                </a:rPr>
                <a:t>      3  ESTRATEGIAS DE CAMBIO  </a:t>
              </a:r>
              <a:endParaRPr lang="es-ES" sz="2000" dirty="0">
                <a:solidFill>
                  <a:srgbClr val="0070C0"/>
                </a:solidFill>
              </a:endParaRPr>
            </a:p>
          </p:txBody>
        </p:sp>
        <p:cxnSp>
          <p:nvCxnSpPr>
            <p:cNvPr id="32" name="31 Conector recto de flecha"/>
            <p:cNvCxnSpPr/>
            <p:nvPr/>
          </p:nvCxnSpPr>
          <p:spPr>
            <a:xfrm rot="5400000" flipH="1" flipV="1">
              <a:off x="1875026" y="3831296"/>
              <a:ext cx="252000" cy="1588"/>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32 Conector recto de flecha"/>
            <p:cNvCxnSpPr/>
            <p:nvPr/>
          </p:nvCxnSpPr>
          <p:spPr>
            <a:xfrm rot="5400000" flipH="1" flipV="1">
              <a:off x="2875952" y="3830502"/>
              <a:ext cx="252000" cy="1588"/>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4" name="33 Conector recto de flecha"/>
            <p:cNvCxnSpPr/>
            <p:nvPr/>
          </p:nvCxnSpPr>
          <p:spPr>
            <a:xfrm rot="5400000" flipH="1" flipV="1">
              <a:off x="3876084" y="3830502"/>
              <a:ext cx="252000" cy="1588"/>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5" name="34 Conector recto de flecha"/>
            <p:cNvCxnSpPr/>
            <p:nvPr/>
          </p:nvCxnSpPr>
          <p:spPr>
            <a:xfrm rot="5400000" flipH="1" flipV="1">
              <a:off x="4874628" y="3830502"/>
              <a:ext cx="252000" cy="1588"/>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6" name="35 Conector recto de flecha"/>
            <p:cNvCxnSpPr/>
            <p:nvPr/>
          </p:nvCxnSpPr>
          <p:spPr>
            <a:xfrm rot="5400000" flipH="1" flipV="1">
              <a:off x="5876348" y="3830502"/>
              <a:ext cx="252000" cy="1588"/>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7" name="36 Conector recto de flecha"/>
            <p:cNvCxnSpPr/>
            <p:nvPr/>
          </p:nvCxnSpPr>
          <p:spPr>
            <a:xfrm rot="5400000" flipH="1" flipV="1">
              <a:off x="6876480" y="3830502"/>
              <a:ext cx="252000" cy="1588"/>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8" name="37 Conector recto de flecha"/>
            <p:cNvCxnSpPr/>
            <p:nvPr/>
          </p:nvCxnSpPr>
          <p:spPr>
            <a:xfrm rot="5400000" flipH="1" flipV="1">
              <a:off x="1875026" y="4617114"/>
              <a:ext cx="252000" cy="1588"/>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9" name="38 Conector recto de flecha"/>
            <p:cNvCxnSpPr/>
            <p:nvPr/>
          </p:nvCxnSpPr>
          <p:spPr>
            <a:xfrm rot="5400000" flipH="1" flipV="1">
              <a:off x="2875952" y="4616320"/>
              <a:ext cx="252000" cy="1588"/>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0" name="39 Conector recto de flecha"/>
            <p:cNvCxnSpPr/>
            <p:nvPr/>
          </p:nvCxnSpPr>
          <p:spPr>
            <a:xfrm rot="5400000" flipH="1" flipV="1">
              <a:off x="3876084" y="4616320"/>
              <a:ext cx="252000" cy="1588"/>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p:nvPr/>
          </p:nvCxnSpPr>
          <p:spPr>
            <a:xfrm rot="5400000" flipH="1" flipV="1">
              <a:off x="4874628" y="4616320"/>
              <a:ext cx="252000" cy="1588"/>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2" name="41 Conector recto de flecha"/>
            <p:cNvCxnSpPr/>
            <p:nvPr/>
          </p:nvCxnSpPr>
          <p:spPr>
            <a:xfrm rot="5400000" flipH="1" flipV="1">
              <a:off x="5876348" y="4616320"/>
              <a:ext cx="252000" cy="1588"/>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3" name="42 Conector recto de flecha"/>
            <p:cNvCxnSpPr/>
            <p:nvPr/>
          </p:nvCxnSpPr>
          <p:spPr>
            <a:xfrm rot="5400000" flipH="1" flipV="1">
              <a:off x="6876480" y="4616320"/>
              <a:ext cx="252000" cy="1588"/>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44" name="43 Rectángulo redondeado"/>
            <p:cNvSpPr/>
            <p:nvPr/>
          </p:nvSpPr>
          <p:spPr>
            <a:xfrm>
              <a:off x="1428728" y="5568206"/>
              <a:ext cx="6192000" cy="50400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smtClean="0">
                  <a:solidFill>
                    <a:srgbClr val="0070C0"/>
                  </a:solidFill>
                </a:rPr>
                <a:t>      3  NIVELES DE CAMBIO</a:t>
              </a:r>
              <a:endParaRPr lang="es-ES" sz="2000" b="1" dirty="0">
                <a:solidFill>
                  <a:srgbClr val="0070C0"/>
                </a:solidFill>
              </a:endParaRPr>
            </a:p>
          </p:txBody>
        </p:sp>
        <p:cxnSp>
          <p:nvCxnSpPr>
            <p:cNvPr id="45" name="44 Conector recto de flecha"/>
            <p:cNvCxnSpPr/>
            <p:nvPr/>
          </p:nvCxnSpPr>
          <p:spPr>
            <a:xfrm rot="5400000" flipH="1" flipV="1">
              <a:off x="1875026" y="5441412"/>
              <a:ext cx="252000" cy="1588"/>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6" name="45 Conector recto de flecha"/>
            <p:cNvCxnSpPr/>
            <p:nvPr/>
          </p:nvCxnSpPr>
          <p:spPr>
            <a:xfrm rot="5400000" flipH="1" flipV="1">
              <a:off x="2875952" y="5440618"/>
              <a:ext cx="252000" cy="1588"/>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7" name="46 Conector recto de flecha"/>
            <p:cNvCxnSpPr/>
            <p:nvPr/>
          </p:nvCxnSpPr>
          <p:spPr>
            <a:xfrm rot="5400000" flipH="1" flipV="1">
              <a:off x="3876084" y="5440618"/>
              <a:ext cx="252000" cy="1588"/>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8" name="47 Conector recto de flecha"/>
            <p:cNvCxnSpPr/>
            <p:nvPr/>
          </p:nvCxnSpPr>
          <p:spPr>
            <a:xfrm rot="5400000" flipH="1" flipV="1">
              <a:off x="4874628" y="5440618"/>
              <a:ext cx="252000" cy="1588"/>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9" name="48 Conector recto de flecha"/>
            <p:cNvCxnSpPr/>
            <p:nvPr/>
          </p:nvCxnSpPr>
          <p:spPr>
            <a:xfrm rot="5400000" flipH="1" flipV="1">
              <a:off x="5876348" y="5440618"/>
              <a:ext cx="252000" cy="1588"/>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0" name="49 Conector recto de flecha"/>
            <p:cNvCxnSpPr/>
            <p:nvPr/>
          </p:nvCxnSpPr>
          <p:spPr>
            <a:xfrm rot="5400000" flipH="1" flipV="1">
              <a:off x="6876480" y="5440618"/>
              <a:ext cx="252000" cy="1588"/>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a:lum bright="78000" contrast="-70000"/>
            </a:blip>
            <a:srcRect/>
            <a:stretch>
              <a:fillRect/>
            </a:stretch>
          </p:blipFill>
          <p:spPr bwMode="auto">
            <a:xfrm>
              <a:off x="1785918" y="3954156"/>
              <a:ext cx="496364" cy="5040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a:lum bright="78000" contrast="-70000"/>
            </a:blip>
            <a:srcRect/>
            <a:stretch>
              <a:fillRect/>
            </a:stretch>
          </p:blipFill>
          <p:spPr bwMode="auto">
            <a:xfrm>
              <a:off x="1785918" y="4743908"/>
              <a:ext cx="486915" cy="504000"/>
            </a:xfrm>
            <a:prstGeom prst="rect">
              <a:avLst/>
            </a:prstGeom>
            <a:noFill/>
            <a:ln w="9525">
              <a:noFill/>
              <a:miter lim="800000"/>
              <a:headEnd/>
              <a:tailEnd/>
            </a:ln>
            <a:effectLst/>
          </p:spPr>
        </p:pic>
      </p:grpSp>
      <p:sp>
        <p:nvSpPr>
          <p:cNvPr id="61" name="60 Rectángulo redondeado"/>
          <p:cNvSpPr/>
          <p:nvPr/>
        </p:nvSpPr>
        <p:spPr>
          <a:xfrm>
            <a:off x="3619483" y="3157540"/>
            <a:ext cx="1524011" cy="837524"/>
          </a:xfrm>
          <a:prstGeom prst="roundRect">
            <a:avLst/>
          </a:prstGeom>
          <a:solidFill>
            <a:srgbClr val="00989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endParaRPr lang="es-PA" sz="1100" dirty="0" smtClean="0">
              <a:solidFill>
                <a:schemeClr val="tx1"/>
              </a:solidFill>
            </a:endParaRPr>
          </a:p>
          <a:p>
            <a:pPr algn="ctr"/>
            <a:endParaRPr lang="es-PA" sz="1100" dirty="0">
              <a:solidFill>
                <a:schemeClr val="tx1"/>
              </a:solidFill>
            </a:endParaRPr>
          </a:p>
          <a:p>
            <a:pPr algn="ctr"/>
            <a:r>
              <a:rPr lang="es-PA" sz="1000" b="1" dirty="0">
                <a:solidFill>
                  <a:schemeClr val="bg1"/>
                </a:solidFill>
              </a:rPr>
              <a:t>Montevideo 2a-2e</a:t>
            </a:r>
          </a:p>
        </p:txBody>
      </p:sp>
      <p:sp>
        <p:nvSpPr>
          <p:cNvPr id="62" name="61 Rectángulo redondeado"/>
          <p:cNvSpPr/>
          <p:nvPr/>
        </p:nvSpPr>
        <p:spPr>
          <a:xfrm>
            <a:off x="5276253" y="3157540"/>
            <a:ext cx="1391251" cy="837524"/>
          </a:xfrm>
          <a:prstGeom prst="roundRect">
            <a:avLst/>
          </a:prstGeom>
          <a:solidFill>
            <a:srgbClr val="00989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endParaRPr lang="es-PA" sz="1100" dirty="0" smtClean="0">
              <a:solidFill>
                <a:schemeClr val="tx1"/>
              </a:solidFill>
            </a:endParaRPr>
          </a:p>
          <a:p>
            <a:pPr algn="ctr"/>
            <a:endParaRPr lang="es-PA" sz="1100" dirty="0">
              <a:solidFill>
                <a:schemeClr val="tx1"/>
              </a:solidFill>
            </a:endParaRPr>
          </a:p>
          <a:p>
            <a:pPr algn="ctr"/>
            <a:r>
              <a:rPr lang="es-PA" sz="1050" b="1" dirty="0">
                <a:solidFill>
                  <a:schemeClr val="bg1"/>
                </a:solidFill>
              </a:rPr>
              <a:t>Montevideo 4a-4c</a:t>
            </a:r>
          </a:p>
        </p:txBody>
      </p:sp>
      <p:sp>
        <p:nvSpPr>
          <p:cNvPr id="63" name="62 Rectángulo redondeado"/>
          <p:cNvSpPr/>
          <p:nvPr/>
        </p:nvSpPr>
        <p:spPr>
          <a:xfrm>
            <a:off x="6895515" y="3157540"/>
            <a:ext cx="1296000" cy="837524"/>
          </a:xfrm>
          <a:prstGeom prst="roundRect">
            <a:avLst/>
          </a:prstGeom>
          <a:solidFill>
            <a:srgbClr val="00989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endParaRPr lang="es-PA" sz="1100" dirty="0" smtClean="0">
              <a:solidFill>
                <a:schemeClr val="tx1"/>
              </a:solidFill>
            </a:endParaRPr>
          </a:p>
          <a:p>
            <a:pPr algn="ctr"/>
            <a:endParaRPr lang="es-PA" sz="1100" dirty="0">
              <a:solidFill>
                <a:schemeClr val="tx1"/>
              </a:solidFill>
            </a:endParaRPr>
          </a:p>
          <a:p>
            <a:pPr algn="ctr"/>
            <a:r>
              <a:rPr lang="es-PA" sz="1000" b="1" dirty="0">
                <a:solidFill>
                  <a:schemeClr val="bg1"/>
                </a:solidFill>
              </a:rPr>
              <a:t>ODS 16 </a:t>
            </a:r>
          </a:p>
          <a:p>
            <a:pPr algn="ctr"/>
            <a:r>
              <a:rPr lang="es-PA" sz="1000" b="1" dirty="0">
                <a:solidFill>
                  <a:schemeClr val="bg1"/>
                </a:solidFill>
              </a:rPr>
              <a:t>(16.6 y 16.7)</a:t>
            </a:r>
          </a:p>
        </p:txBody>
      </p:sp>
      <p:sp>
        <p:nvSpPr>
          <p:cNvPr id="64" name="63 Rectángulo redondeado"/>
          <p:cNvSpPr/>
          <p:nvPr/>
        </p:nvSpPr>
        <p:spPr>
          <a:xfrm>
            <a:off x="8382016" y="3228978"/>
            <a:ext cx="1619261" cy="785818"/>
          </a:xfrm>
          <a:prstGeom prst="roundRect">
            <a:avLst/>
          </a:prstGeom>
          <a:solidFill>
            <a:srgbClr val="00989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endParaRPr lang="es-PA" sz="1100" dirty="0" smtClean="0">
              <a:solidFill>
                <a:schemeClr val="tx1"/>
              </a:solidFill>
            </a:endParaRPr>
          </a:p>
          <a:p>
            <a:pPr algn="ctr"/>
            <a:endParaRPr lang="es-PA" sz="1100" dirty="0">
              <a:solidFill>
                <a:schemeClr val="tx1"/>
              </a:solidFill>
            </a:endParaRPr>
          </a:p>
          <a:p>
            <a:pPr algn="ctr"/>
            <a:r>
              <a:rPr lang="es-PA" sz="1000" b="1" dirty="0">
                <a:solidFill>
                  <a:schemeClr val="bg1"/>
                </a:solidFill>
              </a:rPr>
              <a:t>Montevideo </a:t>
            </a:r>
            <a:endParaRPr lang="es-PA" sz="1000" b="1" dirty="0" smtClean="0">
              <a:solidFill>
                <a:schemeClr val="bg1"/>
              </a:solidFill>
            </a:endParaRPr>
          </a:p>
          <a:p>
            <a:pPr algn="ctr"/>
            <a:r>
              <a:rPr lang="es-PA" sz="1000" b="1" dirty="0" smtClean="0">
                <a:solidFill>
                  <a:schemeClr val="bg1"/>
                </a:solidFill>
              </a:rPr>
              <a:t>10a-10g</a:t>
            </a:r>
            <a:endParaRPr lang="es-PA" sz="1000" b="1" dirty="0">
              <a:solidFill>
                <a:schemeClr val="bg1"/>
              </a:solidFill>
            </a:endParaRPr>
          </a:p>
        </p:txBody>
      </p:sp>
      <p:grpSp>
        <p:nvGrpSpPr>
          <p:cNvPr id="3" name="65 Grupo"/>
          <p:cNvGrpSpPr/>
          <p:nvPr/>
        </p:nvGrpSpPr>
        <p:grpSpPr>
          <a:xfrm>
            <a:off x="2007672" y="1855327"/>
            <a:ext cx="7993605" cy="1675762"/>
            <a:chOff x="1505754" y="1838998"/>
            <a:chExt cx="5995204" cy="1675762"/>
          </a:xfrm>
        </p:grpSpPr>
        <p:cxnSp>
          <p:nvCxnSpPr>
            <p:cNvPr id="24" name="23 Conector recto de flecha"/>
            <p:cNvCxnSpPr/>
            <p:nvPr/>
          </p:nvCxnSpPr>
          <p:spPr>
            <a:xfrm rot="5400000" flipH="1" flipV="1">
              <a:off x="1874232" y="1964998"/>
              <a:ext cx="252000" cy="1588"/>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p:nvPr/>
          </p:nvCxnSpPr>
          <p:spPr>
            <a:xfrm rot="5400000" flipH="1" flipV="1">
              <a:off x="2875158" y="1964204"/>
              <a:ext cx="252000" cy="1588"/>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25 Conector recto de flecha"/>
            <p:cNvCxnSpPr/>
            <p:nvPr/>
          </p:nvCxnSpPr>
          <p:spPr>
            <a:xfrm rot="5400000" flipH="1" flipV="1">
              <a:off x="3875290" y="1964204"/>
              <a:ext cx="252000" cy="1588"/>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7" name="26 Conector recto de flecha"/>
            <p:cNvCxnSpPr/>
            <p:nvPr/>
          </p:nvCxnSpPr>
          <p:spPr>
            <a:xfrm rot="5400000" flipH="1" flipV="1">
              <a:off x="4873834" y="1964204"/>
              <a:ext cx="252000" cy="1588"/>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p:nvPr/>
          </p:nvCxnSpPr>
          <p:spPr>
            <a:xfrm rot="5400000" flipH="1" flipV="1">
              <a:off x="5875554" y="1964204"/>
              <a:ext cx="252000" cy="1588"/>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9" name="28 Conector recto de flecha"/>
            <p:cNvCxnSpPr/>
            <p:nvPr/>
          </p:nvCxnSpPr>
          <p:spPr>
            <a:xfrm rot="5400000" flipH="1" flipV="1">
              <a:off x="6875686" y="1964204"/>
              <a:ext cx="252000" cy="1588"/>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5" name="4 Rectángulo redondeado"/>
            <p:cNvSpPr/>
            <p:nvPr/>
          </p:nvSpPr>
          <p:spPr>
            <a:xfrm>
              <a:off x="1505754" y="2118628"/>
              <a:ext cx="1137420" cy="1368000"/>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s-PA" sz="1100" b="1" dirty="0" smtClean="0">
                  <a:solidFill>
                    <a:schemeClr val="bg1"/>
                  </a:solidFill>
                </a:rPr>
                <a:t>1. </a:t>
              </a:r>
            </a:p>
            <a:p>
              <a:pPr algn="ctr"/>
              <a:r>
                <a:rPr lang="es-CL" sz="1100" b="1" dirty="0" smtClean="0">
                  <a:solidFill>
                    <a:schemeClr val="bg1"/>
                  </a:solidFill>
                </a:rPr>
                <a:t>PLANIFICACIÓN PARA LA IGUALDAD DE GÉNERO</a:t>
              </a:r>
              <a:endParaRPr lang="es-ES" sz="1100" b="1" dirty="0">
                <a:solidFill>
                  <a:schemeClr val="bg1"/>
                </a:solidFill>
              </a:endParaRPr>
            </a:p>
          </p:txBody>
        </p:sp>
        <p:sp>
          <p:nvSpPr>
            <p:cNvPr id="15" name="14 Rectángulo redondeado"/>
            <p:cNvSpPr/>
            <p:nvPr/>
          </p:nvSpPr>
          <p:spPr>
            <a:xfrm>
              <a:off x="6286512" y="2146760"/>
              <a:ext cx="1214446" cy="1368000"/>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r>
                <a:rPr lang="es-PA" sz="1100" b="1" dirty="0" smtClean="0">
                  <a:solidFill>
                    <a:schemeClr val="bg1"/>
                  </a:solidFill>
                </a:rPr>
                <a:t>5</a:t>
              </a:r>
              <a:r>
                <a:rPr lang="es-PA" sz="1100" b="1" dirty="0">
                  <a:solidFill>
                    <a:schemeClr val="bg1"/>
                  </a:solidFill>
                </a:rPr>
                <a:t>. </a:t>
              </a:r>
              <a:r>
                <a:rPr lang="es-PA" sz="1100" b="1" dirty="0" smtClean="0">
                  <a:solidFill>
                    <a:schemeClr val="bg1"/>
                  </a:solidFill>
                </a:rPr>
                <a:t>PARTICIPACIÓN , ALIANZAS Y RENDICIÓN DE CUENTAS PARA LA IGUALDA DE GÉNERO</a:t>
              </a:r>
              <a:endParaRPr lang="es-ES" sz="1100" b="1" dirty="0">
                <a:solidFill>
                  <a:schemeClr val="bg1"/>
                </a:solidFill>
              </a:endParaRPr>
            </a:p>
          </p:txBody>
        </p:sp>
        <p:sp>
          <p:nvSpPr>
            <p:cNvPr id="14" name="13 Rectángulo redondeado"/>
            <p:cNvSpPr/>
            <p:nvPr/>
          </p:nvSpPr>
          <p:spPr>
            <a:xfrm>
              <a:off x="5171636" y="2146760"/>
              <a:ext cx="972000" cy="1368000"/>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r>
                <a:rPr lang="es-PA" sz="1100" b="1" dirty="0" smtClean="0">
                  <a:solidFill>
                    <a:schemeClr val="bg1"/>
                  </a:solidFill>
                </a:rPr>
                <a:t>4</a:t>
              </a:r>
              <a:r>
                <a:rPr lang="es-PA" sz="1100" b="1" dirty="0">
                  <a:solidFill>
                    <a:schemeClr val="bg1"/>
                  </a:solidFill>
                </a:rPr>
                <a:t>. </a:t>
              </a:r>
              <a:endParaRPr lang="es-PA" sz="1100" b="1" dirty="0" smtClean="0">
                <a:solidFill>
                  <a:schemeClr val="bg1"/>
                </a:solidFill>
              </a:endParaRPr>
            </a:p>
            <a:p>
              <a:pPr algn="ctr"/>
              <a:r>
                <a:rPr lang="es-PA" sz="1100" b="1" dirty="0" smtClean="0">
                  <a:solidFill>
                    <a:schemeClr val="bg1"/>
                  </a:solidFill>
                </a:rPr>
                <a:t>AMBIENTES LABORALES PARA LA IGUALDAD DE GÉNERO</a:t>
              </a:r>
              <a:endParaRPr lang="es-ES" sz="1100" b="1" dirty="0">
                <a:solidFill>
                  <a:schemeClr val="bg1"/>
                </a:solidFill>
              </a:endParaRPr>
            </a:p>
          </p:txBody>
        </p:sp>
        <p:sp>
          <p:nvSpPr>
            <p:cNvPr id="13" name="12 Rectángulo redondeado"/>
            <p:cNvSpPr/>
            <p:nvPr/>
          </p:nvSpPr>
          <p:spPr>
            <a:xfrm>
              <a:off x="3957190" y="2146760"/>
              <a:ext cx="1043438" cy="1368000"/>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r>
                <a:rPr lang="es-PA" sz="1100" b="1" dirty="0" smtClean="0">
                  <a:solidFill>
                    <a:schemeClr val="bg1"/>
                  </a:solidFill>
                </a:rPr>
                <a:t>3</a:t>
              </a:r>
              <a:r>
                <a:rPr lang="es-PA" sz="1100" b="1" dirty="0">
                  <a:solidFill>
                    <a:schemeClr val="bg1"/>
                  </a:solidFill>
                </a:rPr>
                <a:t>. </a:t>
              </a:r>
              <a:r>
                <a:rPr lang="es-PA" sz="1100" b="1" dirty="0" smtClean="0">
                  <a:solidFill>
                    <a:schemeClr val="bg1"/>
                  </a:solidFill>
                </a:rPr>
                <a:t>CAPACIDADES PARA LA IGUALDAD DE GÉNERO</a:t>
              </a:r>
              <a:endParaRPr lang="es-ES" sz="1100" b="1" dirty="0">
                <a:solidFill>
                  <a:schemeClr val="bg1"/>
                </a:solidFill>
              </a:endParaRPr>
            </a:p>
          </p:txBody>
        </p:sp>
        <p:sp>
          <p:nvSpPr>
            <p:cNvPr id="12" name="11 Rectángulo redondeado"/>
            <p:cNvSpPr/>
            <p:nvPr/>
          </p:nvSpPr>
          <p:spPr>
            <a:xfrm>
              <a:off x="2714612" y="2118628"/>
              <a:ext cx="1114876" cy="1368000"/>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r>
                <a:rPr lang="es-PA" sz="1100" b="1" dirty="0" smtClean="0">
                  <a:solidFill>
                    <a:schemeClr val="bg1"/>
                  </a:solidFill>
                </a:rPr>
                <a:t>2</a:t>
              </a:r>
              <a:r>
                <a:rPr lang="es-PA" sz="1100" b="1" dirty="0">
                  <a:solidFill>
                    <a:schemeClr val="bg1"/>
                  </a:solidFill>
                </a:rPr>
                <a:t>. </a:t>
              </a:r>
              <a:endParaRPr lang="es-PA" sz="1100" b="1" dirty="0" smtClean="0">
                <a:solidFill>
                  <a:schemeClr val="bg1"/>
                </a:solidFill>
              </a:endParaRPr>
            </a:p>
            <a:p>
              <a:pPr algn="ctr"/>
              <a:r>
                <a:rPr lang="es-ES" sz="1100" b="1" dirty="0" smtClean="0">
                  <a:solidFill>
                    <a:schemeClr val="bg1"/>
                  </a:solidFill>
                </a:rPr>
                <a:t>ARQUITECTURA E INSTITUCIONALIZACIÓN DE LA IGUALDAD DE GÉNERO</a:t>
              </a:r>
              <a:endParaRPr lang="es-ES" sz="1100" b="1" dirty="0">
                <a:solidFill>
                  <a:schemeClr val="bg1"/>
                </a:solidFill>
              </a:endParaRPr>
            </a:p>
          </p:txBody>
        </p:sp>
      </p:grpSp>
      <p:pic>
        <p:nvPicPr>
          <p:cNvPr id="52" name="Imagen 3"/>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11199765" y="296777"/>
            <a:ext cx="656660" cy="1289867"/>
          </a:xfrm>
          <a:prstGeom prst="rect">
            <a:avLst/>
          </a:prstGeom>
        </p:spPr>
      </p:pic>
      <p:cxnSp>
        <p:nvCxnSpPr>
          <p:cNvPr id="53" name="Conector recto 5"/>
          <p:cNvCxnSpPr/>
          <p:nvPr/>
        </p:nvCxnSpPr>
        <p:spPr>
          <a:xfrm>
            <a:off x="518615" y="631215"/>
            <a:ext cx="10345003" cy="0"/>
          </a:xfrm>
          <a:prstGeom prst="line">
            <a:avLst/>
          </a:prstGeom>
          <a:ln/>
        </p:spPr>
        <p:style>
          <a:lnRef idx="3">
            <a:schemeClr val="accent5"/>
          </a:lnRef>
          <a:fillRef idx="0">
            <a:schemeClr val="accent5"/>
          </a:fillRef>
          <a:effectRef idx="2">
            <a:schemeClr val="accent5"/>
          </a:effectRef>
          <a:fontRef idx="minor">
            <a:schemeClr val="tx1"/>
          </a:fontRef>
        </p:style>
      </p:cxnSp>
      <p:pic>
        <p:nvPicPr>
          <p:cNvPr id="54" name="Imagen 7"/>
          <p:cNvPicPr>
            <a:picLocks noChangeAspect="1"/>
          </p:cNvPicPr>
          <p:nvPr/>
        </p:nvPicPr>
        <p:blipFill rotWithShape="1">
          <a:blip r:embed="rId6">
            <a:extLst>
              <a:ext uri="{28A0092B-C50C-407E-A947-70E740481C1C}">
                <a14:useLocalDpi xmlns="" xmlns:a14="http://schemas.microsoft.com/office/drawing/2010/main" val="0"/>
              </a:ext>
            </a:extLst>
          </a:blip>
          <a:srcRect r="21984" b="25703"/>
          <a:stretch/>
        </p:blipFill>
        <p:spPr>
          <a:xfrm>
            <a:off x="10467832" y="4602398"/>
            <a:ext cx="1724167" cy="2255602"/>
          </a:xfrm>
          <a:prstGeom prst="rect">
            <a:avLst/>
          </a:prstGeom>
        </p:spPr>
      </p:pic>
      <p:sp>
        <p:nvSpPr>
          <p:cNvPr id="55" name="CuadroTexto 1"/>
          <p:cNvSpPr txBox="1"/>
          <p:nvPr/>
        </p:nvSpPr>
        <p:spPr>
          <a:xfrm>
            <a:off x="368489" y="6432714"/>
            <a:ext cx="9648967" cy="276999"/>
          </a:xfrm>
          <a:prstGeom prst="rect">
            <a:avLst/>
          </a:prstGeom>
          <a:noFill/>
        </p:spPr>
        <p:txBody>
          <a:bodyPr wrap="square" rtlCol="0">
            <a:spAutoFit/>
          </a:bodyPr>
          <a:lstStyle/>
          <a:p>
            <a:r>
              <a:rPr lang="es-PA" sz="1200" dirty="0">
                <a:solidFill>
                  <a:schemeClr val="accent1">
                    <a:lumMod val="50000"/>
                  </a:schemeClr>
                </a:solidFill>
                <a:latin typeface="HelveticaNeueLT Std Med" panose="020B0804020202020204" pitchFamily="34" charset="0"/>
              </a:rPr>
              <a:t>Sello de Igualdad de Género en el Sector Público para la implementación de la Agenda 2030 </a:t>
            </a:r>
          </a:p>
        </p:txBody>
      </p:sp>
      <p:sp>
        <p:nvSpPr>
          <p:cNvPr id="56" name="CuadroTexto 4"/>
          <p:cNvSpPr txBox="1"/>
          <p:nvPr/>
        </p:nvSpPr>
        <p:spPr>
          <a:xfrm>
            <a:off x="466463" y="0"/>
            <a:ext cx="9648967" cy="861774"/>
          </a:xfrm>
          <a:prstGeom prst="rect">
            <a:avLst/>
          </a:prstGeom>
          <a:noFill/>
        </p:spPr>
        <p:txBody>
          <a:bodyPr wrap="square" rtlCol="0">
            <a:spAutoFit/>
          </a:bodyPr>
          <a:lstStyle/>
          <a:p>
            <a:r>
              <a:rPr lang="en-US" sz="3200" b="1" dirty="0" err="1" smtClean="0">
                <a:latin typeface="Myriad Pro" panose="020B0503030403020204" pitchFamily="34" charset="0"/>
              </a:rPr>
              <a:t>Cinco</a:t>
            </a:r>
            <a:r>
              <a:rPr lang="en-US" sz="3200" b="1" dirty="0" smtClean="0">
                <a:latin typeface="Myriad Pro" panose="020B0503030403020204" pitchFamily="34" charset="0"/>
              </a:rPr>
              <a:t> </a:t>
            </a:r>
            <a:r>
              <a:rPr lang="en-US" sz="3200" b="1" dirty="0" err="1" smtClean="0">
                <a:latin typeface="Myriad Pro" panose="020B0503030403020204" pitchFamily="34" charset="0"/>
              </a:rPr>
              <a:t>dimensiones</a:t>
            </a:r>
            <a:r>
              <a:rPr lang="en-US" sz="3200" b="1" dirty="0" smtClean="0">
                <a:latin typeface="Myriad Pro" panose="020B0503030403020204" pitchFamily="34" charset="0"/>
              </a:rPr>
              <a:t> </a:t>
            </a:r>
            <a:r>
              <a:rPr lang="en-US" sz="3200" b="1" dirty="0" err="1" smtClean="0">
                <a:latin typeface="Myriad Pro" panose="020B0503030403020204" pitchFamily="34" charset="0"/>
              </a:rPr>
              <a:t>para</a:t>
            </a:r>
            <a:r>
              <a:rPr lang="en-US" sz="3200" b="1" dirty="0" smtClean="0">
                <a:latin typeface="Myriad Pro" panose="020B0503030403020204" pitchFamily="34" charset="0"/>
              </a:rPr>
              <a:t> </a:t>
            </a:r>
            <a:r>
              <a:rPr lang="en-US" sz="3200" b="1" dirty="0" err="1" smtClean="0">
                <a:latin typeface="Myriad Pro" panose="020B0503030403020204" pitchFamily="34" charset="0"/>
              </a:rPr>
              <a:t>transformar</a:t>
            </a:r>
            <a:r>
              <a:rPr lang="en-US" sz="3200" b="1" dirty="0" smtClean="0">
                <a:latin typeface="Myriad Pro" panose="020B0503030403020204" pitchFamily="34" charset="0"/>
              </a:rPr>
              <a:t> el Estado</a:t>
            </a:r>
            <a:endParaRPr lang="es-PA" sz="3200" b="1" dirty="0">
              <a:latin typeface="Myriad Pro" panose="020B0503030403020204" pitchFamily="34" charset="0"/>
            </a:endParaRPr>
          </a:p>
          <a:p>
            <a:endParaRPr lang="es-PA" dirty="0">
              <a:latin typeface="HelveticaNeueLT Std Thin" panose="020B0403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53 Rectángulo redondeado"/>
          <p:cNvSpPr/>
          <p:nvPr/>
        </p:nvSpPr>
        <p:spPr>
          <a:xfrm>
            <a:off x="380960" y="1186290"/>
            <a:ext cx="1437752" cy="504000"/>
          </a:xfrm>
          <a:prstGeom prst="roundRect">
            <a:avLst/>
          </a:prstGeom>
          <a:blipFill>
            <a:blip r:embed="rId3"/>
            <a:tile tx="0" ty="0" sx="100000" sy="100000" flip="none" algn="tl"/>
          </a:bli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smtClean="0">
                <a:solidFill>
                  <a:schemeClr val="tx1"/>
                </a:solidFill>
              </a:rPr>
              <a:t>DIMENSIONES</a:t>
            </a:r>
            <a:endParaRPr lang="es-ES" sz="1400" b="1" dirty="0">
              <a:solidFill>
                <a:schemeClr val="tx1"/>
              </a:solidFill>
            </a:endParaRPr>
          </a:p>
        </p:txBody>
      </p:sp>
      <p:cxnSp>
        <p:nvCxnSpPr>
          <p:cNvPr id="32" name="31 Conector recto de flecha"/>
          <p:cNvCxnSpPr/>
          <p:nvPr/>
        </p:nvCxnSpPr>
        <p:spPr>
          <a:xfrm rot="5400000" flipH="1" flipV="1">
            <a:off x="2732536" y="2798736"/>
            <a:ext cx="252000" cy="2117"/>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32 Conector recto de flecha"/>
          <p:cNvCxnSpPr/>
          <p:nvPr/>
        </p:nvCxnSpPr>
        <p:spPr>
          <a:xfrm rot="5400000" flipH="1" flipV="1">
            <a:off x="4540181" y="2797942"/>
            <a:ext cx="252000" cy="2117"/>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4" name="33 Conector recto de flecha"/>
          <p:cNvCxnSpPr/>
          <p:nvPr/>
        </p:nvCxnSpPr>
        <p:spPr>
          <a:xfrm rot="5400000" flipH="1" flipV="1">
            <a:off x="6159443" y="2797942"/>
            <a:ext cx="252000" cy="2117"/>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5" name="34 Conector recto de flecha"/>
          <p:cNvCxnSpPr/>
          <p:nvPr/>
        </p:nvCxnSpPr>
        <p:spPr>
          <a:xfrm rot="5400000" flipH="1" flipV="1">
            <a:off x="7969205" y="2839562"/>
            <a:ext cx="252000" cy="2117"/>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6" name="35 Conector recto de flecha"/>
          <p:cNvCxnSpPr/>
          <p:nvPr/>
        </p:nvCxnSpPr>
        <p:spPr>
          <a:xfrm rot="5400000" flipH="1" flipV="1">
            <a:off x="9781085" y="2797942"/>
            <a:ext cx="252000" cy="2117"/>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5" name="4 Rectángulo redondeado"/>
          <p:cNvSpPr/>
          <p:nvPr/>
        </p:nvSpPr>
        <p:spPr>
          <a:xfrm>
            <a:off x="2000221" y="1143888"/>
            <a:ext cx="1598195" cy="136800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s-PA" sz="1400" b="1" dirty="0" smtClean="0">
                <a:solidFill>
                  <a:srgbClr val="009892"/>
                </a:solidFill>
              </a:rPr>
              <a:t>1. </a:t>
            </a:r>
          </a:p>
          <a:p>
            <a:pPr algn="ctr"/>
            <a:r>
              <a:rPr lang="es-CL" sz="1400" b="1" dirty="0" smtClean="0">
                <a:solidFill>
                  <a:srgbClr val="009892"/>
                </a:solidFill>
              </a:rPr>
              <a:t>PLANIFICACIÓN PARA LA IGUALDAD DE GENERO</a:t>
            </a:r>
            <a:endParaRPr lang="es-ES" sz="1400" b="1" dirty="0">
              <a:solidFill>
                <a:srgbClr val="009892"/>
              </a:solidFill>
            </a:endParaRPr>
          </a:p>
        </p:txBody>
      </p:sp>
      <p:sp>
        <p:nvSpPr>
          <p:cNvPr id="15" name="14 Rectángulo redondeado"/>
          <p:cNvSpPr/>
          <p:nvPr/>
        </p:nvSpPr>
        <p:spPr>
          <a:xfrm>
            <a:off x="9086280" y="1142984"/>
            <a:ext cx="1772253" cy="142876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r>
              <a:rPr lang="es-PA" sz="1400" b="1" dirty="0" smtClean="0">
                <a:solidFill>
                  <a:srgbClr val="009892"/>
                </a:solidFill>
              </a:rPr>
              <a:t>5</a:t>
            </a:r>
            <a:r>
              <a:rPr lang="es-PA" sz="1400" b="1" dirty="0">
                <a:solidFill>
                  <a:srgbClr val="009892"/>
                </a:solidFill>
              </a:rPr>
              <a:t>. </a:t>
            </a:r>
            <a:r>
              <a:rPr lang="es-PA" sz="1400" b="1" dirty="0" smtClean="0">
                <a:solidFill>
                  <a:srgbClr val="009892"/>
                </a:solidFill>
              </a:rPr>
              <a:t>PARTICIPACIÓN, ALIANZAS Y RENDICIÓN DE CUENTAS PARA LA IGUALDAD DE GÉNERO</a:t>
            </a:r>
            <a:endParaRPr lang="es-ES" sz="1400" b="1" dirty="0">
              <a:solidFill>
                <a:srgbClr val="009892"/>
              </a:solidFill>
            </a:endParaRPr>
          </a:p>
        </p:txBody>
      </p:sp>
      <p:sp>
        <p:nvSpPr>
          <p:cNvPr id="14" name="13 Rectángulo redondeado"/>
          <p:cNvSpPr/>
          <p:nvPr/>
        </p:nvSpPr>
        <p:spPr>
          <a:xfrm>
            <a:off x="7276518" y="1110326"/>
            <a:ext cx="1486501" cy="158388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r>
              <a:rPr lang="es-PA" sz="1400" b="1" dirty="0" smtClean="0">
                <a:solidFill>
                  <a:srgbClr val="009892"/>
                </a:solidFill>
              </a:rPr>
              <a:t>4. </a:t>
            </a:r>
          </a:p>
          <a:p>
            <a:pPr algn="ctr"/>
            <a:r>
              <a:rPr lang="es-PA" sz="1400" b="1" dirty="0" smtClean="0">
                <a:solidFill>
                  <a:srgbClr val="009892"/>
                </a:solidFill>
              </a:rPr>
              <a:t>AMBIENTES LABORALES PARA LA IGUALDAD DE GÉNERO</a:t>
            </a:r>
            <a:endParaRPr lang="es-ES" sz="1400" b="1" dirty="0">
              <a:solidFill>
                <a:srgbClr val="009892"/>
              </a:solidFill>
            </a:endParaRPr>
          </a:p>
        </p:txBody>
      </p:sp>
      <p:sp>
        <p:nvSpPr>
          <p:cNvPr id="13" name="12 Rectángulo redondeado"/>
          <p:cNvSpPr/>
          <p:nvPr/>
        </p:nvSpPr>
        <p:spPr>
          <a:xfrm>
            <a:off x="5619747" y="1142984"/>
            <a:ext cx="1428760" cy="136800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endParaRPr lang="es-PA" sz="1400" b="1" dirty="0" smtClean="0">
              <a:solidFill>
                <a:schemeClr val="bg1"/>
              </a:solidFill>
            </a:endParaRPr>
          </a:p>
          <a:p>
            <a:pPr algn="ctr"/>
            <a:r>
              <a:rPr lang="es-PA" sz="1400" b="1" dirty="0" smtClean="0">
                <a:solidFill>
                  <a:srgbClr val="009892"/>
                </a:solidFill>
              </a:rPr>
              <a:t>3</a:t>
            </a:r>
            <a:r>
              <a:rPr lang="es-PA" sz="1400" b="1" dirty="0">
                <a:solidFill>
                  <a:srgbClr val="009892"/>
                </a:solidFill>
              </a:rPr>
              <a:t>. </a:t>
            </a:r>
            <a:r>
              <a:rPr lang="es-PA" sz="1400" b="1" dirty="0" smtClean="0">
                <a:solidFill>
                  <a:srgbClr val="009892"/>
                </a:solidFill>
              </a:rPr>
              <a:t>CAPACIDADES PARA LA IGUALDAD DE GÉNERO</a:t>
            </a:r>
            <a:endParaRPr lang="es-ES" sz="1400" b="1" dirty="0">
              <a:solidFill>
                <a:srgbClr val="009892"/>
              </a:solidFill>
            </a:endParaRPr>
          </a:p>
        </p:txBody>
      </p:sp>
      <p:sp>
        <p:nvSpPr>
          <p:cNvPr id="12" name="11 Rectángulo redondeado"/>
          <p:cNvSpPr/>
          <p:nvPr/>
        </p:nvSpPr>
        <p:spPr>
          <a:xfrm>
            <a:off x="3809984" y="1142984"/>
            <a:ext cx="1619261" cy="136800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r>
              <a:rPr lang="es-PA" sz="1400" b="1" dirty="0" smtClean="0">
                <a:solidFill>
                  <a:srgbClr val="009892"/>
                </a:solidFill>
              </a:rPr>
              <a:t>2. </a:t>
            </a:r>
          </a:p>
          <a:p>
            <a:pPr algn="ctr"/>
            <a:r>
              <a:rPr lang="es-CL" sz="1400" b="1" dirty="0" smtClean="0">
                <a:solidFill>
                  <a:srgbClr val="009892"/>
                </a:solidFill>
              </a:rPr>
              <a:t>ARQUITECTURA E INSTITUCIONALIZACIÓN DE LA  IGUALDAD DE GÉNERO</a:t>
            </a:r>
            <a:endParaRPr lang="es-ES" sz="1400" b="1" dirty="0" smtClean="0">
              <a:solidFill>
                <a:srgbClr val="009892"/>
              </a:solidFill>
            </a:endParaRPr>
          </a:p>
          <a:p>
            <a:pPr algn="ctr"/>
            <a:endParaRPr lang="es-PA" sz="1100" b="1" dirty="0" smtClean="0">
              <a:solidFill>
                <a:schemeClr val="bg1"/>
              </a:solidFill>
            </a:endParaRPr>
          </a:p>
        </p:txBody>
      </p:sp>
      <p:sp>
        <p:nvSpPr>
          <p:cNvPr id="56" name="55 Rectángulo redondeado"/>
          <p:cNvSpPr/>
          <p:nvPr/>
        </p:nvSpPr>
        <p:spPr>
          <a:xfrm>
            <a:off x="9069088" y="2971709"/>
            <a:ext cx="1694195" cy="2139133"/>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t"/>
          <a:lstStyle/>
          <a:p>
            <a:pPr algn="ctr"/>
            <a:r>
              <a:rPr lang="es-PA" sz="1400" b="1" dirty="0"/>
              <a:t>R5. </a:t>
            </a:r>
            <a:r>
              <a:rPr lang="es-CL" sz="1400" b="1" dirty="0"/>
              <a:t>Ciudadanía activa y participativa en el ciclo de las políticas y </a:t>
            </a:r>
            <a:r>
              <a:rPr lang="es-CL" sz="1400" b="1" dirty="0" smtClean="0"/>
              <a:t>en la rendición </a:t>
            </a:r>
            <a:r>
              <a:rPr lang="es-CL" sz="1400" b="1" dirty="0"/>
              <a:t>de cuentas </a:t>
            </a:r>
            <a:r>
              <a:rPr lang="es-CL" sz="1400" b="1" dirty="0" smtClean="0"/>
              <a:t> de  la  institución en </a:t>
            </a:r>
            <a:r>
              <a:rPr lang="es-CL" sz="1400" b="1" dirty="0"/>
              <a:t>el marco de la Agenda 2030</a:t>
            </a:r>
            <a:r>
              <a:rPr lang="es-CL" sz="1400" b="1" dirty="0" smtClean="0"/>
              <a:t>.</a:t>
            </a:r>
            <a:endParaRPr lang="es-ES" sz="1400" b="1" dirty="0"/>
          </a:p>
        </p:txBody>
      </p:sp>
      <p:sp>
        <p:nvSpPr>
          <p:cNvPr id="71" name="70 Rectángulo redondeado"/>
          <p:cNvSpPr/>
          <p:nvPr/>
        </p:nvSpPr>
        <p:spPr>
          <a:xfrm>
            <a:off x="476211" y="3000372"/>
            <a:ext cx="1342501" cy="504000"/>
          </a:xfrm>
          <a:prstGeom prst="roundRect">
            <a:avLst/>
          </a:prstGeom>
          <a:blipFill>
            <a:blip r:embed="rId3"/>
            <a:tile tx="0" ty="0" sx="100000" sy="100000" flip="none" algn="tl"/>
          </a:bli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smtClean="0">
                <a:solidFill>
                  <a:schemeClr val="tx1"/>
                </a:solidFill>
              </a:rPr>
              <a:t>RESULTADOS</a:t>
            </a:r>
            <a:endParaRPr lang="es-ES" sz="1400" b="1" dirty="0">
              <a:solidFill>
                <a:schemeClr val="tx1"/>
              </a:solidFill>
            </a:endParaRPr>
          </a:p>
        </p:txBody>
      </p:sp>
      <p:sp>
        <p:nvSpPr>
          <p:cNvPr id="72" name="71 Rectángulo redondeado"/>
          <p:cNvSpPr/>
          <p:nvPr/>
        </p:nvSpPr>
        <p:spPr>
          <a:xfrm>
            <a:off x="2000221" y="2955599"/>
            <a:ext cx="1714512" cy="2812264"/>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36000" rIns="0" bIns="36000" rtlCol="0" anchor="t">
            <a:spAutoFit/>
          </a:bodyPr>
          <a:lstStyle/>
          <a:p>
            <a:pPr algn="ctr"/>
            <a:r>
              <a:rPr lang="es-PA" sz="1400" b="1" dirty="0"/>
              <a:t>R1</a:t>
            </a:r>
            <a:r>
              <a:rPr lang="es-PA" sz="1400" b="1" dirty="0" smtClean="0"/>
              <a:t>.</a:t>
            </a:r>
            <a:r>
              <a:rPr lang="es-CL" sz="1400" b="1" dirty="0" smtClean="0"/>
              <a:t> Instituciones capaces de planificar, asignar recursos financieros, monitorear, evaluar y tener impacto  en  las políticas de igualdad de género y de las políticas dirigidas a implementar la Agenda 2030.</a:t>
            </a:r>
            <a:endParaRPr lang="es-ES" sz="1400" b="1" dirty="0"/>
          </a:p>
        </p:txBody>
      </p:sp>
      <p:sp>
        <p:nvSpPr>
          <p:cNvPr id="73" name="72 Rectángulo redondeado"/>
          <p:cNvSpPr/>
          <p:nvPr/>
        </p:nvSpPr>
        <p:spPr>
          <a:xfrm>
            <a:off x="7334259" y="3000372"/>
            <a:ext cx="1524760" cy="1857388"/>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t"/>
          <a:lstStyle/>
          <a:p>
            <a:pPr algn="ctr"/>
            <a:r>
              <a:rPr lang="es-PA" sz="1400" b="1" dirty="0"/>
              <a:t>R4. </a:t>
            </a:r>
            <a:r>
              <a:rPr lang="es-CL" sz="1400" b="1" dirty="0"/>
              <a:t>Ambientes laborales institucionales que </a:t>
            </a:r>
            <a:r>
              <a:rPr lang="es-CL" sz="1400" b="1" dirty="0" smtClean="0"/>
              <a:t>favorecen </a:t>
            </a:r>
            <a:r>
              <a:rPr lang="es-CL" sz="1400" b="1" dirty="0"/>
              <a:t>la igualdad de género y la no </a:t>
            </a:r>
            <a:r>
              <a:rPr lang="es-CL" sz="1400" b="1" dirty="0" smtClean="0"/>
              <a:t>discriminación</a:t>
            </a:r>
            <a:endParaRPr lang="es-ES" sz="1400" b="1" dirty="0"/>
          </a:p>
        </p:txBody>
      </p:sp>
      <p:sp>
        <p:nvSpPr>
          <p:cNvPr id="74" name="73 Rectángulo redondeado"/>
          <p:cNvSpPr/>
          <p:nvPr/>
        </p:nvSpPr>
        <p:spPr>
          <a:xfrm>
            <a:off x="5562005" y="2957066"/>
            <a:ext cx="1581752" cy="2415034"/>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t"/>
          <a:lstStyle/>
          <a:p>
            <a:pPr algn="ctr"/>
            <a:r>
              <a:rPr lang="es-PA" sz="1400" b="1" dirty="0"/>
              <a:t>R3. </a:t>
            </a:r>
            <a:r>
              <a:rPr lang="es-CL" sz="1400" b="1" dirty="0" smtClean="0"/>
              <a:t>Estructura de recursos humanos paritaria y personal con capacidades para incorporar la igualdad de género en las políticas y en el trabajo institucional.</a:t>
            </a:r>
            <a:endParaRPr lang="es-ES" sz="1400" b="1" dirty="0"/>
          </a:p>
        </p:txBody>
      </p:sp>
      <p:sp>
        <p:nvSpPr>
          <p:cNvPr id="75" name="74 Rectángulo redondeado"/>
          <p:cNvSpPr/>
          <p:nvPr/>
        </p:nvSpPr>
        <p:spPr>
          <a:xfrm>
            <a:off x="3905235" y="2957066"/>
            <a:ext cx="1428760" cy="1900694"/>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t"/>
          <a:lstStyle/>
          <a:p>
            <a:pPr algn="ctr"/>
            <a:r>
              <a:rPr lang="es-PA" sz="1400" b="1" dirty="0"/>
              <a:t>R2. </a:t>
            </a:r>
            <a:r>
              <a:rPr lang="es-CL" sz="1400" b="1" dirty="0" smtClean="0"/>
              <a:t>Arquitecturas institucionales inclusivas basadas en la igualdad de género y la no discriminación</a:t>
            </a:r>
            <a:r>
              <a:rPr lang="es-CL" sz="1050" b="1" dirty="0" smtClean="0"/>
              <a:t>.</a:t>
            </a:r>
            <a:endParaRPr lang="es-ES" sz="1050" b="1" dirty="0"/>
          </a:p>
        </p:txBody>
      </p:sp>
      <p:pic>
        <p:nvPicPr>
          <p:cNvPr id="20" name="Imagen 3"/>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11199765" y="296777"/>
            <a:ext cx="656660" cy="1289867"/>
          </a:xfrm>
          <a:prstGeom prst="rect">
            <a:avLst/>
          </a:prstGeom>
        </p:spPr>
      </p:pic>
      <p:cxnSp>
        <p:nvCxnSpPr>
          <p:cNvPr id="21" name="Conector recto 5"/>
          <p:cNvCxnSpPr/>
          <p:nvPr/>
        </p:nvCxnSpPr>
        <p:spPr>
          <a:xfrm>
            <a:off x="518615" y="859821"/>
            <a:ext cx="10345003" cy="0"/>
          </a:xfrm>
          <a:prstGeom prst="line">
            <a:avLst/>
          </a:prstGeom>
          <a:ln/>
        </p:spPr>
        <p:style>
          <a:lnRef idx="3">
            <a:schemeClr val="accent5"/>
          </a:lnRef>
          <a:fillRef idx="0">
            <a:schemeClr val="accent5"/>
          </a:fillRef>
          <a:effectRef idx="2">
            <a:schemeClr val="accent5"/>
          </a:effectRef>
          <a:fontRef idx="minor">
            <a:schemeClr val="tx1"/>
          </a:fontRef>
        </p:style>
      </p:cxnSp>
      <p:pic>
        <p:nvPicPr>
          <p:cNvPr id="23" name="Imagen 7"/>
          <p:cNvPicPr>
            <a:picLocks noChangeAspect="1"/>
          </p:cNvPicPr>
          <p:nvPr/>
        </p:nvPicPr>
        <p:blipFill rotWithShape="1">
          <a:blip r:embed="rId5">
            <a:extLst>
              <a:ext uri="{28A0092B-C50C-407E-A947-70E740481C1C}">
                <a14:useLocalDpi xmlns="" xmlns:a14="http://schemas.microsoft.com/office/drawing/2010/main" val="0"/>
              </a:ext>
            </a:extLst>
          </a:blip>
          <a:srcRect r="21984" b="25703"/>
          <a:stretch/>
        </p:blipFill>
        <p:spPr>
          <a:xfrm>
            <a:off x="10467832" y="4602398"/>
            <a:ext cx="1724167" cy="2255602"/>
          </a:xfrm>
          <a:prstGeom prst="rect">
            <a:avLst/>
          </a:prstGeom>
        </p:spPr>
      </p:pic>
      <p:sp>
        <p:nvSpPr>
          <p:cNvPr id="24" name="CuadroTexto 1"/>
          <p:cNvSpPr txBox="1"/>
          <p:nvPr/>
        </p:nvSpPr>
        <p:spPr>
          <a:xfrm>
            <a:off x="368489" y="6008160"/>
            <a:ext cx="9648967" cy="276999"/>
          </a:xfrm>
          <a:prstGeom prst="rect">
            <a:avLst/>
          </a:prstGeom>
          <a:noFill/>
        </p:spPr>
        <p:txBody>
          <a:bodyPr wrap="square" rtlCol="0">
            <a:spAutoFit/>
          </a:bodyPr>
          <a:lstStyle/>
          <a:p>
            <a:r>
              <a:rPr lang="es-PA" sz="1200" dirty="0">
                <a:solidFill>
                  <a:schemeClr val="accent1">
                    <a:lumMod val="50000"/>
                  </a:schemeClr>
                </a:solidFill>
                <a:latin typeface="HelveticaNeueLT Std Med" panose="020B0804020202020204" pitchFamily="34" charset="0"/>
              </a:rPr>
              <a:t>Sello de Igualdad de Género en el Sector Público para la implementación de la Agenda 2030 </a:t>
            </a:r>
          </a:p>
        </p:txBody>
      </p:sp>
      <p:sp>
        <p:nvSpPr>
          <p:cNvPr id="25" name="CuadroTexto 4"/>
          <p:cNvSpPr txBox="1"/>
          <p:nvPr/>
        </p:nvSpPr>
        <p:spPr>
          <a:xfrm>
            <a:off x="368489" y="122867"/>
            <a:ext cx="9648967" cy="861774"/>
          </a:xfrm>
          <a:prstGeom prst="rect">
            <a:avLst/>
          </a:prstGeom>
          <a:noFill/>
        </p:spPr>
        <p:txBody>
          <a:bodyPr wrap="square" rtlCol="0">
            <a:spAutoFit/>
          </a:bodyPr>
          <a:lstStyle/>
          <a:p>
            <a:r>
              <a:rPr lang="es-ES" sz="3200" b="1" dirty="0" smtClean="0">
                <a:latin typeface="Myriad Pro" panose="020B0503030403020204" pitchFamily="34" charset="0"/>
              </a:rPr>
              <a:t>¿Qué transformará el Sello?</a:t>
            </a:r>
            <a:endParaRPr lang="es-PA" sz="3200" b="1" dirty="0">
              <a:latin typeface="Myriad Pro" panose="020B0503030403020204" pitchFamily="34" charset="0"/>
            </a:endParaRPr>
          </a:p>
          <a:p>
            <a:endParaRPr lang="es-PA" dirty="0">
              <a:latin typeface="HelveticaNeueLT Std Thin" panose="020B04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72"/>
                                        </p:tgtEl>
                                        <p:attrNameLst>
                                          <p:attrName>style.visibility</p:attrName>
                                        </p:attrNameLst>
                                      </p:cBhvr>
                                      <p:to>
                                        <p:strVal val="visible"/>
                                      </p:to>
                                    </p:set>
                                    <p:animEffect transition="in" filter="blinds(horizontal)">
                                      <p:cBhvr>
                                        <p:cTn id="13" dur="500"/>
                                        <p:tgtEl>
                                          <p:spTgt spid="7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75"/>
                                        </p:tgtEl>
                                        <p:attrNameLst>
                                          <p:attrName>style.visibility</p:attrName>
                                        </p:attrNameLst>
                                      </p:cBhvr>
                                      <p:to>
                                        <p:strVal val="visible"/>
                                      </p:to>
                                    </p:set>
                                    <p:animEffect transition="in" filter="blinds(horizontal)">
                                      <p:cBhvr>
                                        <p:cTn id="24" dur="500"/>
                                        <p:tgtEl>
                                          <p:spTgt spid="75"/>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74"/>
                                        </p:tgtEl>
                                        <p:attrNameLst>
                                          <p:attrName>style.visibility</p:attrName>
                                        </p:attrNameLst>
                                      </p:cBhvr>
                                      <p:to>
                                        <p:strVal val="visible"/>
                                      </p:to>
                                    </p:set>
                                    <p:animEffect transition="in" filter="blinds(horizontal)">
                                      <p:cBhvr>
                                        <p:cTn id="35" dur="500"/>
                                        <p:tgtEl>
                                          <p:spTgt spid="74"/>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additive="base">
                                        <p:cTn id="40" dur="500" fill="hold"/>
                                        <p:tgtEl>
                                          <p:spTgt spid="14"/>
                                        </p:tgtEl>
                                        <p:attrNameLst>
                                          <p:attrName>ppt_x</p:attrName>
                                        </p:attrNameLst>
                                      </p:cBhvr>
                                      <p:tavLst>
                                        <p:tav tm="0">
                                          <p:val>
                                            <p:strVal val="#ppt_x"/>
                                          </p:val>
                                        </p:tav>
                                        <p:tav tm="100000">
                                          <p:val>
                                            <p:strVal val="#ppt_x"/>
                                          </p:val>
                                        </p:tav>
                                      </p:tavLst>
                                    </p:anim>
                                    <p:anim calcmode="lin" valueType="num">
                                      <p:cBhvr additive="base">
                                        <p:cTn id="4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73"/>
                                        </p:tgtEl>
                                        <p:attrNameLst>
                                          <p:attrName>style.visibility</p:attrName>
                                        </p:attrNameLst>
                                      </p:cBhvr>
                                      <p:to>
                                        <p:strVal val="visible"/>
                                      </p:to>
                                    </p:set>
                                    <p:animEffect transition="in" filter="blinds(horizontal)">
                                      <p:cBhvr>
                                        <p:cTn id="46" dur="500"/>
                                        <p:tgtEl>
                                          <p:spTgt spid="73"/>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additive="base">
                                        <p:cTn id="51" dur="500" fill="hold"/>
                                        <p:tgtEl>
                                          <p:spTgt spid="15"/>
                                        </p:tgtEl>
                                        <p:attrNameLst>
                                          <p:attrName>ppt_x</p:attrName>
                                        </p:attrNameLst>
                                      </p:cBhvr>
                                      <p:tavLst>
                                        <p:tav tm="0">
                                          <p:val>
                                            <p:strVal val="#ppt_x"/>
                                          </p:val>
                                        </p:tav>
                                        <p:tav tm="100000">
                                          <p:val>
                                            <p:strVal val="#ppt_x"/>
                                          </p:val>
                                        </p:tav>
                                      </p:tavLst>
                                    </p:anim>
                                    <p:anim calcmode="lin" valueType="num">
                                      <p:cBhvr additive="base">
                                        <p:cTn id="5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56"/>
                                        </p:tgtEl>
                                        <p:attrNameLst>
                                          <p:attrName>style.visibility</p:attrName>
                                        </p:attrNameLst>
                                      </p:cBhvr>
                                      <p:to>
                                        <p:strVal val="visible"/>
                                      </p:to>
                                    </p:set>
                                    <p:animEffect transition="in" filter="blinds(horizontal)">
                                      <p:cBhvr>
                                        <p:cTn id="57"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5" grpId="0" animBg="1"/>
      <p:bldP spid="14" grpId="0" animBg="1"/>
      <p:bldP spid="13" grpId="0" animBg="1"/>
      <p:bldP spid="12" grpId="0" animBg="1"/>
      <p:bldP spid="56" grpId="0" animBg="1"/>
      <p:bldP spid="72" grpId="0" animBg="1"/>
      <p:bldP spid="73" grpId="0" animBg="1"/>
      <p:bldP spid="74" grpId="0" animBg="1"/>
      <p:bldP spid="7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30 Conector recto de flecha"/>
          <p:cNvCxnSpPr/>
          <p:nvPr/>
        </p:nvCxnSpPr>
        <p:spPr>
          <a:xfrm rot="5400000" flipH="1" flipV="1">
            <a:off x="2923037" y="2730438"/>
            <a:ext cx="252000" cy="2117"/>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8" name="37 Conector recto de flecha"/>
          <p:cNvCxnSpPr/>
          <p:nvPr/>
        </p:nvCxnSpPr>
        <p:spPr>
          <a:xfrm rot="5400000" flipH="1" flipV="1">
            <a:off x="4828051" y="2729644"/>
            <a:ext cx="252000" cy="2117"/>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9" name="38 Conector recto de flecha"/>
          <p:cNvCxnSpPr/>
          <p:nvPr/>
        </p:nvCxnSpPr>
        <p:spPr>
          <a:xfrm rot="5400000" flipH="1" flipV="1">
            <a:off x="6099562" y="3154198"/>
            <a:ext cx="252000" cy="2117"/>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0" name="39 Conector recto de flecha"/>
          <p:cNvCxnSpPr/>
          <p:nvPr/>
        </p:nvCxnSpPr>
        <p:spPr>
          <a:xfrm rot="5400000" flipH="1" flipV="1">
            <a:off x="7720941" y="3154198"/>
            <a:ext cx="252000" cy="2117"/>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p:nvPr/>
        </p:nvCxnSpPr>
        <p:spPr>
          <a:xfrm rot="5400000" flipH="1" flipV="1">
            <a:off x="9242834" y="3154198"/>
            <a:ext cx="252000" cy="2117"/>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24" name="23 Rectángulo redondeado"/>
          <p:cNvSpPr/>
          <p:nvPr/>
        </p:nvSpPr>
        <p:spPr>
          <a:xfrm>
            <a:off x="359229" y="3226941"/>
            <a:ext cx="10594556" cy="1923304"/>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indent="-457200" algn="ctr">
              <a:buAutoNum type="arabicPlain" startAt="3"/>
            </a:pPr>
            <a:r>
              <a:rPr lang="es-ES" sz="2000" b="1" dirty="0" smtClean="0">
                <a:solidFill>
                  <a:schemeClr val="bg1"/>
                </a:solidFill>
              </a:rPr>
              <a:t>ESTRATEGIAS DE CAMBIO  </a:t>
            </a:r>
            <a:endParaRPr lang="es-ES" sz="2000" dirty="0" smtClean="0">
              <a:solidFill>
                <a:schemeClr val="bg1"/>
              </a:solidFill>
            </a:endParaRPr>
          </a:p>
          <a:p>
            <a:pPr marL="457200" indent="-457200" algn="ctr"/>
            <a:endParaRPr lang="es-ES" sz="900" dirty="0">
              <a:solidFill>
                <a:schemeClr val="bg1"/>
              </a:solidFill>
            </a:endParaRPr>
          </a:p>
          <a:p>
            <a:r>
              <a:rPr lang="es-CL" sz="1200" dirty="0" smtClean="0"/>
              <a:t>1.- </a:t>
            </a:r>
            <a:r>
              <a:rPr lang="es-ES" sz="1200" dirty="0" smtClean="0"/>
              <a:t>Fortalecer los MAM y  Ministerios sectoriales en sus capacidades técnicas y de gerencia para la implementación de políticas de igualdad de género y empoderamiento de las mujeres en el marco de la Agenda ODS.  </a:t>
            </a:r>
          </a:p>
          <a:p>
            <a:r>
              <a:rPr lang="es-ES" sz="1200" dirty="0" smtClean="0"/>
              <a:t>2.-Fortalecer la coordinación interinstitucional para la planificación, implementación, presupuestos, monitoreo y evaluación de las políticas de igualdad de género en el marco de la Agenda 2030.</a:t>
            </a:r>
          </a:p>
          <a:p>
            <a:r>
              <a:rPr lang="es-ES" sz="1200" dirty="0" smtClean="0"/>
              <a:t>3.-Fortalecer e institucionalizar los espacios de diálogo y articulación sobre las políticas públicas y su implementación entre las instituciones del estado y la sociedad civil. </a:t>
            </a:r>
            <a:endParaRPr lang="es-ES" sz="1200" dirty="0">
              <a:solidFill>
                <a:schemeClr val="bg1"/>
              </a:solidFill>
            </a:endParaRPr>
          </a:p>
        </p:txBody>
      </p:sp>
      <p:cxnSp>
        <p:nvCxnSpPr>
          <p:cNvPr id="32" name="31 Conector recto de flecha"/>
          <p:cNvCxnSpPr/>
          <p:nvPr/>
        </p:nvCxnSpPr>
        <p:spPr>
          <a:xfrm rot="5400000" flipH="1" flipV="1">
            <a:off x="2491146" y="2470430"/>
            <a:ext cx="252000" cy="2117"/>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32 Conector recto de flecha"/>
          <p:cNvCxnSpPr/>
          <p:nvPr/>
        </p:nvCxnSpPr>
        <p:spPr>
          <a:xfrm rot="5400000" flipH="1" flipV="1">
            <a:off x="3825714" y="2469635"/>
            <a:ext cx="252000" cy="2117"/>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4" name="33 Conector recto de flecha"/>
          <p:cNvCxnSpPr/>
          <p:nvPr/>
        </p:nvCxnSpPr>
        <p:spPr>
          <a:xfrm rot="5400000" flipH="1" flipV="1">
            <a:off x="6099562" y="2469635"/>
            <a:ext cx="252000" cy="2117"/>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5" name="34 Conector recto de flecha"/>
          <p:cNvCxnSpPr/>
          <p:nvPr/>
        </p:nvCxnSpPr>
        <p:spPr>
          <a:xfrm rot="5400000" flipH="1" flipV="1">
            <a:off x="7718824" y="2469635"/>
            <a:ext cx="252000" cy="2117"/>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6" name="35 Conector recto de flecha"/>
          <p:cNvCxnSpPr/>
          <p:nvPr/>
        </p:nvCxnSpPr>
        <p:spPr>
          <a:xfrm rot="5400000" flipH="1" flipV="1">
            <a:off x="9242834" y="2469635"/>
            <a:ext cx="252000" cy="2117"/>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5" name="4 Rectángulo redondeado"/>
          <p:cNvSpPr/>
          <p:nvPr/>
        </p:nvSpPr>
        <p:spPr>
          <a:xfrm>
            <a:off x="1956783" y="925500"/>
            <a:ext cx="1602819" cy="136800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s-PA" sz="1400" b="1" dirty="0" smtClean="0">
                <a:solidFill>
                  <a:srgbClr val="009892"/>
                </a:solidFill>
              </a:rPr>
              <a:t>1. </a:t>
            </a:r>
          </a:p>
          <a:p>
            <a:pPr algn="ctr"/>
            <a:r>
              <a:rPr lang="es-CL" sz="1400" b="1" dirty="0" smtClean="0">
                <a:solidFill>
                  <a:srgbClr val="009892"/>
                </a:solidFill>
              </a:rPr>
              <a:t>PLANIFICACIÓN PARA LA IGUALDAD DE GÉNERO</a:t>
            </a:r>
            <a:endParaRPr lang="es-ES" sz="1400" b="1" dirty="0">
              <a:solidFill>
                <a:srgbClr val="009892"/>
              </a:solidFill>
            </a:endParaRPr>
          </a:p>
        </p:txBody>
      </p:sp>
      <p:sp>
        <p:nvSpPr>
          <p:cNvPr id="15" name="14 Rectángulo redondeado"/>
          <p:cNvSpPr/>
          <p:nvPr/>
        </p:nvSpPr>
        <p:spPr>
          <a:xfrm>
            <a:off x="8607888" y="924596"/>
            <a:ext cx="1524011" cy="136800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r>
              <a:rPr lang="es-PA" sz="1400" b="1" dirty="0" smtClean="0">
                <a:solidFill>
                  <a:srgbClr val="009892"/>
                </a:solidFill>
              </a:rPr>
              <a:t>5</a:t>
            </a:r>
            <a:r>
              <a:rPr lang="es-PA" sz="1400" b="1" dirty="0">
                <a:solidFill>
                  <a:srgbClr val="009892"/>
                </a:solidFill>
              </a:rPr>
              <a:t>. </a:t>
            </a:r>
            <a:r>
              <a:rPr lang="es-PA" sz="1400" b="1" dirty="0" smtClean="0">
                <a:solidFill>
                  <a:srgbClr val="009892"/>
                </a:solidFill>
              </a:rPr>
              <a:t>PARTICIPACIÓN, ALIANZAS  Y RENDICIÓN DE CUENTAS</a:t>
            </a:r>
            <a:endParaRPr lang="es-ES" sz="1400" b="1" dirty="0">
              <a:solidFill>
                <a:srgbClr val="009892"/>
              </a:solidFill>
            </a:endParaRPr>
          </a:p>
        </p:txBody>
      </p:sp>
      <p:sp>
        <p:nvSpPr>
          <p:cNvPr id="14" name="13 Rectángulo redondeado"/>
          <p:cNvSpPr/>
          <p:nvPr/>
        </p:nvSpPr>
        <p:spPr>
          <a:xfrm>
            <a:off x="7121386" y="924596"/>
            <a:ext cx="1296000" cy="136800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r>
              <a:rPr lang="es-PA" sz="1400" b="1" dirty="0" smtClean="0">
                <a:solidFill>
                  <a:srgbClr val="009892"/>
                </a:solidFill>
              </a:rPr>
              <a:t>4</a:t>
            </a:r>
            <a:r>
              <a:rPr lang="es-PA" sz="1400" b="1" dirty="0">
                <a:solidFill>
                  <a:srgbClr val="009892"/>
                </a:solidFill>
              </a:rPr>
              <a:t>. </a:t>
            </a:r>
            <a:endParaRPr lang="es-PA" sz="1400" b="1" dirty="0" smtClean="0">
              <a:solidFill>
                <a:srgbClr val="009892"/>
              </a:solidFill>
            </a:endParaRPr>
          </a:p>
          <a:p>
            <a:pPr algn="ctr"/>
            <a:r>
              <a:rPr lang="es-PA" sz="1400" b="1" dirty="0" smtClean="0">
                <a:solidFill>
                  <a:srgbClr val="009892"/>
                </a:solidFill>
              </a:rPr>
              <a:t>AMBIENTES LABORALES PARA LA IGUALDAD DE GÉNERO</a:t>
            </a:r>
            <a:endParaRPr lang="es-ES" sz="1400" b="1" dirty="0">
              <a:solidFill>
                <a:srgbClr val="009892"/>
              </a:solidFill>
            </a:endParaRPr>
          </a:p>
        </p:txBody>
      </p:sp>
      <p:sp>
        <p:nvSpPr>
          <p:cNvPr id="13" name="12 Rectángulo redondeado"/>
          <p:cNvSpPr/>
          <p:nvPr/>
        </p:nvSpPr>
        <p:spPr>
          <a:xfrm>
            <a:off x="5502125" y="924596"/>
            <a:ext cx="1391251" cy="136800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r>
              <a:rPr lang="es-PA" sz="1400" b="1" dirty="0" smtClean="0">
                <a:solidFill>
                  <a:srgbClr val="009892"/>
                </a:solidFill>
              </a:rPr>
              <a:t>3</a:t>
            </a:r>
            <a:r>
              <a:rPr lang="es-PA" sz="1400" b="1" dirty="0">
                <a:solidFill>
                  <a:srgbClr val="009892"/>
                </a:solidFill>
              </a:rPr>
              <a:t>. </a:t>
            </a:r>
            <a:r>
              <a:rPr lang="es-PA" sz="1400" b="1" dirty="0" smtClean="0">
                <a:solidFill>
                  <a:srgbClr val="009892"/>
                </a:solidFill>
              </a:rPr>
              <a:t>CAPACIDADES PARA LA IGUALDAD DE GÉNERO</a:t>
            </a:r>
            <a:endParaRPr lang="es-ES" sz="1400" b="1" dirty="0">
              <a:solidFill>
                <a:srgbClr val="009892"/>
              </a:solidFill>
            </a:endParaRPr>
          </a:p>
        </p:txBody>
      </p:sp>
      <p:sp>
        <p:nvSpPr>
          <p:cNvPr id="12" name="11 Rectángulo redondeado"/>
          <p:cNvSpPr/>
          <p:nvPr/>
        </p:nvSpPr>
        <p:spPr>
          <a:xfrm>
            <a:off x="3750104" y="924596"/>
            <a:ext cx="1619261" cy="136800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r>
              <a:rPr lang="es-PA" sz="1400" b="1" dirty="0" smtClean="0">
                <a:solidFill>
                  <a:srgbClr val="009892"/>
                </a:solidFill>
              </a:rPr>
              <a:t>2</a:t>
            </a:r>
            <a:r>
              <a:rPr lang="es-PA" sz="1400" b="1" dirty="0">
                <a:solidFill>
                  <a:srgbClr val="009892"/>
                </a:solidFill>
              </a:rPr>
              <a:t>. </a:t>
            </a:r>
            <a:endParaRPr lang="es-PA" sz="1400" b="1" dirty="0" smtClean="0">
              <a:solidFill>
                <a:srgbClr val="009892"/>
              </a:solidFill>
            </a:endParaRPr>
          </a:p>
          <a:p>
            <a:pPr algn="ctr"/>
            <a:r>
              <a:rPr lang="es-CL" sz="1400" b="1" dirty="0" smtClean="0">
                <a:solidFill>
                  <a:srgbClr val="009892"/>
                </a:solidFill>
              </a:rPr>
              <a:t>ARQUITECTURA E INSTITUCIONALIZACIÓN DE LA IGUALDAD DE GÉNERO</a:t>
            </a:r>
            <a:endParaRPr lang="es-ES" sz="1400" b="1" dirty="0">
              <a:solidFill>
                <a:srgbClr val="009892"/>
              </a:solidFill>
            </a:endParaRPr>
          </a:p>
        </p:txBody>
      </p:sp>
      <p:sp>
        <p:nvSpPr>
          <p:cNvPr id="23" name="22 Rectángulo redondeado"/>
          <p:cNvSpPr/>
          <p:nvPr/>
        </p:nvSpPr>
        <p:spPr>
          <a:xfrm>
            <a:off x="1875898" y="2496232"/>
            <a:ext cx="8256000" cy="50400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smtClean="0">
                <a:solidFill>
                  <a:srgbClr val="0070C0"/>
                </a:solidFill>
              </a:rPr>
              <a:t>5  RESULTADOS  </a:t>
            </a:r>
            <a:endParaRPr lang="es-ES" sz="1400" dirty="0">
              <a:solidFill>
                <a:srgbClr val="0070C0"/>
              </a:solidFill>
            </a:endParaRPr>
          </a:p>
        </p:txBody>
      </p:sp>
      <p:pic>
        <p:nvPicPr>
          <p:cNvPr id="52" name="Picture 2"/>
          <p:cNvPicPr>
            <a:picLocks noChangeAspect="1" noChangeArrowheads="1"/>
          </p:cNvPicPr>
          <p:nvPr/>
        </p:nvPicPr>
        <p:blipFill>
          <a:blip r:embed="rId3">
            <a:lum bright="78000" contrast="-70000"/>
          </a:blip>
          <a:srcRect/>
          <a:stretch>
            <a:fillRect/>
          </a:stretch>
        </p:blipFill>
        <p:spPr bwMode="auto">
          <a:xfrm>
            <a:off x="2762227" y="2528890"/>
            <a:ext cx="661819" cy="504000"/>
          </a:xfrm>
          <a:prstGeom prst="rect">
            <a:avLst/>
          </a:prstGeom>
          <a:noFill/>
          <a:ln w="9525">
            <a:noFill/>
            <a:miter lim="800000"/>
            <a:headEnd/>
            <a:tailEnd/>
          </a:ln>
          <a:effectLst/>
        </p:spPr>
      </p:pic>
      <p:cxnSp>
        <p:nvCxnSpPr>
          <p:cNvPr id="101" name="100 Conector recto de flecha"/>
          <p:cNvCxnSpPr/>
          <p:nvPr/>
        </p:nvCxnSpPr>
        <p:spPr>
          <a:xfrm rot="5400000" flipH="1" flipV="1">
            <a:off x="2008613" y="5314461"/>
            <a:ext cx="252000" cy="2117"/>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2" name="101 Conector recto de flecha"/>
          <p:cNvCxnSpPr/>
          <p:nvPr/>
        </p:nvCxnSpPr>
        <p:spPr>
          <a:xfrm rot="5400000" flipH="1" flipV="1">
            <a:off x="3343181" y="5313667"/>
            <a:ext cx="252000" cy="2117"/>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3" name="102 Conector recto de flecha"/>
          <p:cNvCxnSpPr/>
          <p:nvPr/>
        </p:nvCxnSpPr>
        <p:spPr>
          <a:xfrm rot="5400000" flipH="1" flipV="1">
            <a:off x="4676691" y="5313667"/>
            <a:ext cx="252000" cy="2117"/>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4" name="103 Conector recto de flecha"/>
          <p:cNvCxnSpPr/>
          <p:nvPr/>
        </p:nvCxnSpPr>
        <p:spPr>
          <a:xfrm rot="5400000" flipH="1" flipV="1">
            <a:off x="6008083" y="5313667"/>
            <a:ext cx="252000" cy="2117"/>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5" name="104 Conector recto de flecha"/>
          <p:cNvCxnSpPr/>
          <p:nvPr/>
        </p:nvCxnSpPr>
        <p:spPr>
          <a:xfrm rot="5400000" flipH="1" flipV="1">
            <a:off x="7343709" y="5313667"/>
            <a:ext cx="252000" cy="2117"/>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6" name="105 Conector recto de flecha"/>
          <p:cNvCxnSpPr/>
          <p:nvPr/>
        </p:nvCxnSpPr>
        <p:spPr>
          <a:xfrm rot="5400000" flipH="1" flipV="1">
            <a:off x="8677219" y="5313667"/>
            <a:ext cx="252000" cy="2117"/>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96" name="95 Rectángulo redondeado"/>
          <p:cNvSpPr/>
          <p:nvPr/>
        </p:nvSpPr>
        <p:spPr>
          <a:xfrm>
            <a:off x="310243" y="5535385"/>
            <a:ext cx="9856163" cy="1264747"/>
          </a:xfrm>
          <a:prstGeom prst="roundRect">
            <a:avLst/>
          </a:prstGeom>
          <a:solidFill>
            <a:srgbClr val="009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s-ES" sz="2000" b="1" dirty="0" smtClean="0">
                <a:solidFill>
                  <a:srgbClr val="0070C0"/>
                </a:solidFill>
              </a:rPr>
              <a:t>      </a:t>
            </a:r>
            <a:r>
              <a:rPr lang="es-ES" sz="2000" b="1" dirty="0" smtClean="0">
                <a:solidFill>
                  <a:schemeClr val="bg1"/>
                </a:solidFill>
              </a:rPr>
              <a:t>3  NIVELES DE CAMBIO</a:t>
            </a:r>
          </a:p>
          <a:p>
            <a:endParaRPr lang="es-ES" sz="1200" b="1" dirty="0" smtClean="0">
              <a:solidFill>
                <a:schemeClr val="bg1"/>
              </a:solidFill>
            </a:endParaRPr>
          </a:p>
          <a:p>
            <a:r>
              <a:rPr lang="es-ES" sz="1200" b="1" dirty="0" smtClean="0">
                <a:solidFill>
                  <a:schemeClr val="bg1"/>
                </a:solidFill>
              </a:rPr>
              <a:t>1.- Político. En el compromiso político y liderazgo hacia la igualdad de género y el empoderamiento de las mujeres dentro y fuera de la institución.</a:t>
            </a:r>
          </a:p>
          <a:p>
            <a:r>
              <a:rPr lang="es-ES" sz="1200" b="1" dirty="0" smtClean="0">
                <a:solidFill>
                  <a:schemeClr val="bg1"/>
                </a:solidFill>
              </a:rPr>
              <a:t>2.-Técnico. En la gestión del ciclo de la política pública en todas sus fases, desde la planificación, la ejecución, el seguimiento y la evaluación. </a:t>
            </a:r>
          </a:p>
          <a:p>
            <a:r>
              <a:rPr lang="es-ES" sz="1200" b="1" dirty="0" smtClean="0">
                <a:solidFill>
                  <a:schemeClr val="bg1"/>
                </a:solidFill>
              </a:rPr>
              <a:t>3.-Cultural. En la propia gestión organizacional e institucional posibilitando la integración de la perspectiva de género en todas sus áreas y niveles.</a:t>
            </a:r>
          </a:p>
          <a:p>
            <a:endParaRPr lang="es-ES" sz="2000" b="1" dirty="0">
              <a:solidFill>
                <a:schemeClr val="bg1"/>
              </a:solidFill>
            </a:endParaRPr>
          </a:p>
        </p:txBody>
      </p:sp>
      <p:pic>
        <p:nvPicPr>
          <p:cNvPr id="37" name="Imagen 3"/>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11199765" y="296777"/>
            <a:ext cx="656660" cy="1289867"/>
          </a:xfrm>
          <a:prstGeom prst="rect">
            <a:avLst/>
          </a:prstGeom>
        </p:spPr>
      </p:pic>
      <p:cxnSp>
        <p:nvCxnSpPr>
          <p:cNvPr id="42" name="Conector recto 5"/>
          <p:cNvCxnSpPr/>
          <p:nvPr/>
        </p:nvCxnSpPr>
        <p:spPr>
          <a:xfrm>
            <a:off x="371654" y="696531"/>
            <a:ext cx="10345003" cy="0"/>
          </a:xfrm>
          <a:prstGeom prst="line">
            <a:avLst/>
          </a:prstGeom>
          <a:ln/>
        </p:spPr>
        <p:style>
          <a:lnRef idx="3">
            <a:schemeClr val="accent5"/>
          </a:lnRef>
          <a:fillRef idx="0">
            <a:schemeClr val="accent5"/>
          </a:fillRef>
          <a:effectRef idx="2">
            <a:schemeClr val="accent5"/>
          </a:effectRef>
          <a:fontRef idx="minor">
            <a:schemeClr val="tx1"/>
          </a:fontRef>
        </p:style>
      </p:cxnSp>
      <p:pic>
        <p:nvPicPr>
          <p:cNvPr id="44" name="Imagen 7"/>
          <p:cNvPicPr>
            <a:picLocks noChangeAspect="1"/>
          </p:cNvPicPr>
          <p:nvPr/>
        </p:nvPicPr>
        <p:blipFill rotWithShape="1">
          <a:blip r:embed="rId5">
            <a:extLst>
              <a:ext uri="{28A0092B-C50C-407E-A947-70E740481C1C}">
                <a14:useLocalDpi xmlns="" xmlns:a14="http://schemas.microsoft.com/office/drawing/2010/main" val="0"/>
              </a:ext>
            </a:extLst>
          </a:blip>
          <a:srcRect r="21984" b="25703"/>
          <a:stretch/>
        </p:blipFill>
        <p:spPr>
          <a:xfrm>
            <a:off x="10467832" y="4602398"/>
            <a:ext cx="1724167" cy="2255602"/>
          </a:xfrm>
          <a:prstGeom prst="rect">
            <a:avLst/>
          </a:prstGeom>
        </p:spPr>
      </p:pic>
      <p:sp>
        <p:nvSpPr>
          <p:cNvPr id="46" name="CuadroTexto 4"/>
          <p:cNvSpPr txBox="1"/>
          <p:nvPr/>
        </p:nvSpPr>
        <p:spPr>
          <a:xfrm>
            <a:off x="368489" y="73880"/>
            <a:ext cx="9648967" cy="861774"/>
          </a:xfrm>
          <a:prstGeom prst="rect">
            <a:avLst/>
          </a:prstGeom>
          <a:noFill/>
        </p:spPr>
        <p:txBody>
          <a:bodyPr wrap="square" rtlCol="0">
            <a:spAutoFit/>
          </a:bodyPr>
          <a:lstStyle/>
          <a:p>
            <a:r>
              <a:rPr lang="es-ES" sz="3200" b="1" dirty="0" smtClean="0">
                <a:latin typeface="Myriad Pro" panose="020B0503030403020204" pitchFamily="34" charset="0"/>
              </a:rPr>
              <a:t>¿Cómo lograrlo?</a:t>
            </a:r>
            <a:endParaRPr lang="es-PA" sz="3200" b="1" dirty="0">
              <a:latin typeface="Myriad Pro" panose="020B0503030403020204" pitchFamily="34" charset="0"/>
            </a:endParaRPr>
          </a:p>
          <a:p>
            <a:endParaRPr lang="es-PA" dirty="0">
              <a:latin typeface="HelveticaNeueLT Std Thin" panose="020B0403020202020204" pitchFamily="34" charset="0"/>
            </a:endParaRPr>
          </a:p>
        </p:txBody>
      </p:sp>
      <p:sp>
        <p:nvSpPr>
          <p:cNvPr id="47" name="46 Rectángulo redondeado"/>
          <p:cNvSpPr/>
          <p:nvPr/>
        </p:nvSpPr>
        <p:spPr>
          <a:xfrm>
            <a:off x="179619" y="1463892"/>
            <a:ext cx="1437752" cy="504000"/>
          </a:xfrm>
          <a:prstGeom prst="roundRect">
            <a:avLst/>
          </a:prstGeom>
          <a:blipFill>
            <a:blip r:embed="rId6"/>
            <a:tile tx="0" ty="0" sx="100000" sy="100000" flip="none" algn="tl"/>
          </a:bli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smtClean="0">
                <a:solidFill>
                  <a:schemeClr val="tx1"/>
                </a:solidFill>
              </a:rPr>
              <a:t>DIMENSIONES</a:t>
            </a:r>
            <a:endParaRPr lang="es-ES" sz="1400" b="1" dirty="0">
              <a:solidFill>
                <a:schemeClr val="tx1"/>
              </a:solidFill>
            </a:endParaRPr>
          </a:p>
        </p:txBody>
      </p:sp>
      <p:sp>
        <p:nvSpPr>
          <p:cNvPr id="48" name="47 Rectángulo redondeado"/>
          <p:cNvSpPr/>
          <p:nvPr/>
        </p:nvSpPr>
        <p:spPr>
          <a:xfrm>
            <a:off x="247611" y="2526855"/>
            <a:ext cx="1342501" cy="504000"/>
          </a:xfrm>
          <a:prstGeom prst="roundRect">
            <a:avLst/>
          </a:prstGeom>
          <a:blipFill>
            <a:blip r:embed="rId6"/>
            <a:tile tx="0" ty="0" sx="100000" sy="100000" flip="none" algn="tl"/>
          </a:bli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smtClean="0">
                <a:solidFill>
                  <a:schemeClr val="tx1"/>
                </a:solidFill>
              </a:rPr>
              <a:t>RESULTADOS</a:t>
            </a:r>
            <a:endParaRPr lang="es-ES" sz="1400" b="1" dirty="0">
              <a:solidFill>
                <a:schemeClr val="tx1"/>
              </a:solidFill>
            </a:endParaRPr>
          </a:p>
        </p:txBody>
      </p:sp>
      <p:cxnSp>
        <p:nvCxnSpPr>
          <p:cNvPr id="49" name="48 Conector recto de flecha"/>
          <p:cNvCxnSpPr/>
          <p:nvPr/>
        </p:nvCxnSpPr>
        <p:spPr>
          <a:xfrm rot="5400000" flipH="1" flipV="1">
            <a:off x="2531141" y="3154992"/>
            <a:ext cx="252000" cy="2117"/>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1" name="50 Conector recto de flecha"/>
          <p:cNvCxnSpPr/>
          <p:nvPr/>
        </p:nvCxnSpPr>
        <p:spPr>
          <a:xfrm rot="5400000" flipH="1" flipV="1">
            <a:off x="4436155" y="3154198"/>
            <a:ext cx="252000" cy="2117"/>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a:spLocks noGrp="1"/>
          </p:cNvSpPr>
          <p:nvPr>
            <p:ph idx="1"/>
          </p:nvPr>
        </p:nvSpPr>
        <p:spPr>
          <a:xfrm>
            <a:off x="476212" y="2512304"/>
            <a:ext cx="11334829" cy="2881732"/>
          </a:xfrm>
        </p:spPr>
        <p:txBody>
          <a:bodyPr>
            <a:noAutofit/>
          </a:bodyPr>
          <a:lstStyle/>
          <a:p>
            <a:pPr marL="0" indent="0">
              <a:buNone/>
            </a:pPr>
            <a:r>
              <a:rPr lang="en-US" sz="2000" b="1" dirty="0">
                <a:latin typeface="Arial" pitchFamily="34" charset="0"/>
                <a:cs typeface="Arial" pitchFamily="34" charset="0"/>
              </a:rPr>
              <a:t>1.1. </a:t>
            </a:r>
            <a:r>
              <a:rPr lang="es-PA" sz="2000" b="1" dirty="0" smtClean="0">
                <a:latin typeface="Arial" pitchFamily="34" charset="0"/>
                <a:cs typeface="Arial" pitchFamily="34" charset="0"/>
              </a:rPr>
              <a:t> </a:t>
            </a:r>
            <a:r>
              <a:rPr lang="es-CL" sz="2000" b="1" dirty="0" smtClean="0">
                <a:latin typeface="Arial" pitchFamily="34" charset="0"/>
                <a:cs typeface="Arial" pitchFamily="34" charset="0"/>
              </a:rPr>
              <a:t> Plan estratégico de la institución para la política pública alineado al Plan Nacional de Igualdad (PNIG) y el Plan Nacional de Desarrollo (PND)  en el marco de la Agenda 2030.</a:t>
            </a:r>
            <a:endParaRPr lang="en-US" sz="2000" b="1" dirty="0">
              <a:latin typeface="Arial" pitchFamily="34" charset="0"/>
              <a:cs typeface="Arial" pitchFamily="34" charset="0"/>
            </a:endParaRPr>
          </a:p>
          <a:p>
            <a:pPr marL="0" indent="0">
              <a:buNone/>
            </a:pPr>
            <a:r>
              <a:rPr lang="es-PA" sz="2400" b="1" dirty="0" smtClean="0">
                <a:latin typeface="Arial" pitchFamily="34" charset="0"/>
                <a:cs typeface="Arial" pitchFamily="34" charset="0"/>
              </a:rPr>
              <a:t>1.2.</a:t>
            </a:r>
            <a:r>
              <a:rPr lang="es-CL" sz="2400" b="1" dirty="0" smtClean="0">
                <a:latin typeface="Arial" pitchFamily="34" charset="0"/>
                <a:cs typeface="Arial" pitchFamily="34" charset="0"/>
              </a:rPr>
              <a:t> </a:t>
            </a:r>
            <a:r>
              <a:rPr lang="es-CL" sz="2000" b="1" dirty="0" smtClean="0">
                <a:latin typeface="Arial" pitchFamily="34" charset="0"/>
                <a:cs typeface="Arial" pitchFamily="34" charset="0"/>
              </a:rPr>
              <a:t>Presupuesto dirigido a la promoción de los derechos humanos de las mujeres y la igualdad de género. </a:t>
            </a:r>
            <a:endParaRPr lang="es-PA" sz="2000" b="1" dirty="0" smtClean="0">
              <a:latin typeface="Arial" pitchFamily="34" charset="0"/>
              <a:cs typeface="Arial" pitchFamily="34" charset="0"/>
            </a:endParaRPr>
          </a:p>
          <a:p>
            <a:pPr marL="0" indent="0">
              <a:buNone/>
            </a:pPr>
            <a:r>
              <a:rPr lang="es-PA" sz="2400" b="1" dirty="0" smtClean="0">
                <a:latin typeface="Arial" pitchFamily="34" charset="0"/>
                <a:cs typeface="Arial" pitchFamily="34" charset="0"/>
              </a:rPr>
              <a:t>1.3. </a:t>
            </a:r>
            <a:r>
              <a:rPr lang="es-CL" sz="2000" b="1" dirty="0" smtClean="0">
                <a:latin typeface="Arial" pitchFamily="34" charset="0"/>
                <a:cs typeface="Arial" pitchFamily="34" charset="0"/>
              </a:rPr>
              <a:t>Sistemas de información y uso de datos desagregados para la implementación de políticas, programas, proyectos y servicios de la institución. </a:t>
            </a:r>
            <a:endParaRPr lang="es-PA" sz="2000" b="1" dirty="0" smtClean="0">
              <a:latin typeface="Arial" pitchFamily="34" charset="0"/>
              <a:cs typeface="Arial" pitchFamily="34" charset="0"/>
            </a:endParaRPr>
          </a:p>
          <a:p>
            <a:pPr marL="0" indent="0" algn="ctr">
              <a:buNone/>
            </a:pPr>
            <a:r>
              <a:rPr lang="es-PA" sz="2000" b="1" dirty="0" smtClean="0">
                <a:solidFill>
                  <a:schemeClr val="accent1">
                    <a:lumMod val="50000"/>
                  </a:schemeClr>
                </a:solidFill>
                <a:latin typeface="Arial" pitchFamily="34" charset="0"/>
                <a:cs typeface="Arial" pitchFamily="34" charset="0"/>
              </a:rPr>
              <a:t>(7 indicadores)</a:t>
            </a:r>
            <a:endParaRPr lang="en-US" sz="2000" b="1" dirty="0">
              <a:solidFill>
                <a:schemeClr val="accent1">
                  <a:lumMod val="50000"/>
                </a:schemeClr>
              </a:solidFill>
              <a:latin typeface="Arial" pitchFamily="34" charset="0"/>
              <a:cs typeface="Arial" pitchFamily="34" charset="0"/>
            </a:endParaRPr>
          </a:p>
        </p:txBody>
      </p:sp>
      <p:sp>
        <p:nvSpPr>
          <p:cNvPr id="11" name="10 Rectángulo redondeado"/>
          <p:cNvSpPr/>
          <p:nvPr/>
        </p:nvSpPr>
        <p:spPr>
          <a:xfrm>
            <a:off x="293868" y="1129412"/>
            <a:ext cx="10858576" cy="1101994"/>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36000" rIns="0" bIns="36000" rtlCol="0" anchor="t">
            <a:spAutoFit/>
          </a:bodyPr>
          <a:lstStyle/>
          <a:p>
            <a:pPr algn="ctr"/>
            <a:r>
              <a:rPr lang="es-PA" sz="2000" b="1" dirty="0"/>
              <a:t>R1</a:t>
            </a:r>
            <a:r>
              <a:rPr lang="es-PA" sz="2000" b="1" dirty="0" smtClean="0"/>
              <a:t>.</a:t>
            </a:r>
            <a:r>
              <a:rPr lang="es-CL" sz="2000" b="1" dirty="0" smtClean="0"/>
              <a:t> Instituciones capaces de planificar, asignar recursos financieros, monitorear, evaluar y tener impacto  en  las políticas de igualdad de género y de las políticas dirigidas a implementar la Agenda 2030.</a:t>
            </a:r>
            <a:endParaRPr lang="es-ES" sz="2000" b="1" dirty="0"/>
          </a:p>
        </p:txBody>
      </p:sp>
      <p:sp>
        <p:nvSpPr>
          <p:cNvPr id="6" name="5 CuadroTexto"/>
          <p:cNvSpPr txBox="1"/>
          <p:nvPr/>
        </p:nvSpPr>
        <p:spPr>
          <a:xfrm>
            <a:off x="1809720" y="5387768"/>
            <a:ext cx="8382059" cy="830997"/>
          </a:xfrm>
          <a:prstGeom prst="rect">
            <a:avLst/>
          </a:prstGeom>
          <a:noFill/>
        </p:spPr>
        <p:txBody>
          <a:bodyPr wrap="square" rtlCol="0">
            <a:spAutoFit/>
          </a:bodyPr>
          <a:lstStyle/>
          <a:p>
            <a:pPr algn="ctr"/>
            <a:r>
              <a:rPr lang="es-CL" sz="2400" b="1" dirty="0" smtClean="0">
                <a:solidFill>
                  <a:srgbClr val="009892"/>
                </a:solidFill>
              </a:rPr>
              <a:t>Articular con las metas e indicadores de los ODS que contribuyen a la igualdad de género</a:t>
            </a:r>
            <a:endParaRPr lang="es-CL" sz="2400" b="1" dirty="0">
              <a:solidFill>
                <a:srgbClr val="009892"/>
              </a:solidFill>
            </a:endParaRPr>
          </a:p>
        </p:txBody>
      </p:sp>
      <p:pic>
        <p:nvPicPr>
          <p:cNvPr id="7" name="Imagen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1199765" y="296777"/>
            <a:ext cx="656660" cy="1289867"/>
          </a:xfrm>
          <a:prstGeom prst="rect">
            <a:avLst/>
          </a:prstGeom>
        </p:spPr>
      </p:pic>
      <p:cxnSp>
        <p:nvCxnSpPr>
          <p:cNvPr id="8" name="Conector recto 5"/>
          <p:cNvCxnSpPr/>
          <p:nvPr/>
        </p:nvCxnSpPr>
        <p:spPr>
          <a:xfrm>
            <a:off x="518615" y="859821"/>
            <a:ext cx="10345003" cy="0"/>
          </a:xfrm>
          <a:prstGeom prst="line">
            <a:avLst/>
          </a:prstGeom>
          <a:ln/>
        </p:spPr>
        <p:style>
          <a:lnRef idx="3">
            <a:schemeClr val="accent5"/>
          </a:lnRef>
          <a:fillRef idx="0">
            <a:schemeClr val="accent5"/>
          </a:fillRef>
          <a:effectRef idx="2">
            <a:schemeClr val="accent5"/>
          </a:effectRef>
          <a:fontRef idx="minor">
            <a:schemeClr val="tx1"/>
          </a:fontRef>
        </p:style>
      </p:cxnSp>
      <p:pic>
        <p:nvPicPr>
          <p:cNvPr id="9" name="Imagen 7"/>
          <p:cNvPicPr>
            <a:picLocks noChangeAspect="1"/>
          </p:cNvPicPr>
          <p:nvPr/>
        </p:nvPicPr>
        <p:blipFill rotWithShape="1">
          <a:blip r:embed="rId4">
            <a:extLst>
              <a:ext uri="{28A0092B-C50C-407E-A947-70E740481C1C}">
                <a14:useLocalDpi xmlns="" xmlns:a14="http://schemas.microsoft.com/office/drawing/2010/main" val="0"/>
              </a:ext>
            </a:extLst>
          </a:blip>
          <a:srcRect r="21984" b="25703"/>
          <a:stretch/>
        </p:blipFill>
        <p:spPr>
          <a:xfrm>
            <a:off x="10467832" y="4602398"/>
            <a:ext cx="1724167" cy="2255602"/>
          </a:xfrm>
          <a:prstGeom prst="rect">
            <a:avLst/>
          </a:prstGeom>
        </p:spPr>
      </p:pic>
      <p:sp>
        <p:nvSpPr>
          <p:cNvPr id="12" name="CuadroTexto 1"/>
          <p:cNvSpPr txBox="1"/>
          <p:nvPr/>
        </p:nvSpPr>
        <p:spPr>
          <a:xfrm>
            <a:off x="368489" y="6405308"/>
            <a:ext cx="9648967" cy="276999"/>
          </a:xfrm>
          <a:prstGeom prst="rect">
            <a:avLst/>
          </a:prstGeom>
          <a:noFill/>
        </p:spPr>
        <p:txBody>
          <a:bodyPr wrap="square" rtlCol="0">
            <a:spAutoFit/>
          </a:bodyPr>
          <a:lstStyle/>
          <a:p>
            <a:r>
              <a:rPr lang="es-PA" sz="1200" dirty="0">
                <a:solidFill>
                  <a:schemeClr val="accent1">
                    <a:lumMod val="50000"/>
                  </a:schemeClr>
                </a:solidFill>
                <a:latin typeface="HelveticaNeueLT Std Med" panose="020B0804020202020204" pitchFamily="34" charset="0"/>
              </a:rPr>
              <a:t>Sello de Igualdad de Género en el Sector Público para la implementación de la Agenda 2030 </a:t>
            </a:r>
          </a:p>
        </p:txBody>
      </p:sp>
      <p:sp>
        <p:nvSpPr>
          <p:cNvPr id="13" name="CuadroTexto 4"/>
          <p:cNvSpPr txBox="1"/>
          <p:nvPr/>
        </p:nvSpPr>
        <p:spPr>
          <a:xfrm>
            <a:off x="368489" y="131952"/>
            <a:ext cx="9648967" cy="584775"/>
          </a:xfrm>
          <a:prstGeom prst="rect">
            <a:avLst/>
          </a:prstGeom>
          <a:noFill/>
        </p:spPr>
        <p:txBody>
          <a:bodyPr wrap="square" rtlCol="0">
            <a:spAutoFit/>
          </a:bodyPr>
          <a:lstStyle/>
          <a:p>
            <a:r>
              <a:rPr lang="en-US" sz="3200" b="1" dirty="0" smtClean="0">
                <a:latin typeface="Myriad Pro" panose="020B0503030403020204" pitchFamily="34" charset="0"/>
              </a:rPr>
              <a:t>1. </a:t>
            </a:r>
            <a:r>
              <a:rPr lang="en-US" sz="3200" b="1" dirty="0" err="1" smtClean="0">
                <a:latin typeface="Myriad Pro" panose="020B0503030403020204" pitchFamily="34" charset="0"/>
              </a:rPr>
              <a:t>Planificación</a:t>
            </a:r>
            <a:r>
              <a:rPr lang="en-US" sz="3200" b="1" dirty="0" smtClean="0">
                <a:latin typeface="Myriad Pro" panose="020B0503030403020204" pitchFamily="34" charset="0"/>
              </a:rPr>
              <a:t> </a:t>
            </a:r>
            <a:r>
              <a:rPr lang="en-US" sz="3200" b="1" dirty="0" err="1" smtClean="0">
                <a:latin typeface="Myriad Pro" panose="020B0503030403020204" pitchFamily="34" charset="0"/>
              </a:rPr>
              <a:t>para</a:t>
            </a:r>
            <a:r>
              <a:rPr lang="en-US" sz="3200" b="1" dirty="0" smtClean="0">
                <a:latin typeface="Myriad Pro" panose="020B0503030403020204" pitchFamily="34" charset="0"/>
              </a:rPr>
              <a:t> la </a:t>
            </a:r>
            <a:r>
              <a:rPr lang="en-US" sz="3200" b="1" dirty="0" err="1" smtClean="0">
                <a:latin typeface="Myriad Pro" panose="020B0503030403020204" pitchFamily="34" charset="0"/>
              </a:rPr>
              <a:t>Igualdad</a:t>
            </a:r>
            <a:r>
              <a:rPr lang="en-US" sz="3200" b="1" dirty="0" smtClean="0">
                <a:latin typeface="Myriad Pro" panose="020B0503030403020204" pitchFamily="34" charset="0"/>
              </a:rPr>
              <a:t> de </a:t>
            </a:r>
            <a:r>
              <a:rPr lang="en-US" sz="3200" b="1" dirty="0" err="1" smtClean="0">
                <a:latin typeface="Myriad Pro" panose="020B0503030403020204" pitchFamily="34" charset="0"/>
              </a:rPr>
              <a:t>Género</a:t>
            </a:r>
            <a:r>
              <a:rPr lang="en-US" sz="3200" b="1" dirty="0" smtClean="0">
                <a:latin typeface="Myriad Pro" panose="020B0503030403020204" pitchFamily="34" charset="0"/>
              </a:rPr>
              <a:t> </a:t>
            </a:r>
            <a:endParaRPr lang="es-PA" dirty="0">
              <a:latin typeface="HelveticaNeueLT Std Thin" panose="020B0403020202020204" pitchFamily="34" charset="0"/>
            </a:endParaRPr>
          </a:p>
        </p:txBody>
      </p:sp>
    </p:spTree>
    <p:extLst>
      <p:ext uri="{BB962C8B-B14F-4D97-AF65-F5344CB8AC3E}">
        <p14:creationId xmlns="" xmlns:p14="http://schemas.microsoft.com/office/powerpoint/2010/main" val="200597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lide(fromBottom)">
                                      <p:cBhvr>
                                        <p:cTn id="7" dur="500"/>
                                        <p:tgtEl>
                                          <p:spTgt spid="11"/>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slide(fromBottom)">
                                      <p:cBhvr>
                                        <p:cTn id="10" dur="5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slide(fromBottom)">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slide(fromBottom)">
                                      <p:cBhvr>
                                        <p:cTn id="20" dur="500"/>
                                        <p:tgtEl>
                                          <p:spTgt spid="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slide(fromBottom)">
                                      <p:cBhvr>
                                        <p:cTn id="25" dur="500"/>
                                        <p:tgtEl>
                                          <p:spTgt spid="5">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slide(fromBottom)">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11" grpId="0" animBg="1"/>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a:spLocks noGrp="1"/>
          </p:cNvSpPr>
          <p:nvPr>
            <p:ph idx="1"/>
          </p:nvPr>
        </p:nvSpPr>
        <p:spPr>
          <a:xfrm>
            <a:off x="476212" y="2647841"/>
            <a:ext cx="11334829" cy="2487577"/>
          </a:xfrm>
        </p:spPr>
        <p:txBody>
          <a:bodyPr>
            <a:noAutofit/>
          </a:bodyPr>
          <a:lstStyle/>
          <a:p>
            <a:pPr marL="0" indent="0">
              <a:buNone/>
            </a:pPr>
            <a:r>
              <a:rPr lang="es-PA" sz="2400" b="1" dirty="0" smtClean="0">
                <a:latin typeface="Arial" pitchFamily="34" charset="0"/>
                <a:cs typeface="Arial" pitchFamily="34" charset="0"/>
              </a:rPr>
              <a:t>2.1. Mecanismos institucionales de género integrados en la estructura institucional. </a:t>
            </a:r>
          </a:p>
          <a:p>
            <a:pPr marL="0" indent="0">
              <a:buNone/>
            </a:pPr>
            <a:r>
              <a:rPr lang="es-PA" sz="2400" b="1" dirty="0" smtClean="0">
                <a:latin typeface="Arial" pitchFamily="34" charset="0"/>
                <a:cs typeface="Arial" pitchFamily="34" charset="0"/>
              </a:rPr>
              <a:t>2.2. </a:t>
            </a:r>
            <a:r>
              <a:rPr lang="es-CL" sz="2400" b="1" dirty="0" smtClean="0">
                <a:latin typeface="Arial" pitchFamily="34" charset="0"/>
                <a:cs typeface="Arial" pitchFamily="34" charset="0"/>
              </a:rPr>
              <a:t>Contribución de la institución a la coordinación interinstitucional y territorial de la igualdad.</a:t>
            </a:r>
            <a:endParaRPr lang="es-PA" sz="2400" b="1" dirty="0" smtClean="0">
              <a:latin typeface="Arial" pitchFamily="34" charset="0"/>
              <a:cs typeface="Arial" pitchFamily="34" charset="0"/>
            </a:endParaRPr>
          </a:p>
          <a:p>
            <a:pPr marL="0" indent="0">
              <a:buNone/>
            </a:pPr>
            <a:r>
              <a:rPr lang="es-PA" sz="2400" b="1" dirty="0" smtClean="0">
                <a:latin typeface="Arial" pitchFamily="34" charset="0"/>
                <a:cs typeface="Arial" pitchFamily="34" charset="0"/>
              </a:rPr>
              <a:t>2.3. </a:t>
            </a:r>
            <a:r>
              <a:rPr lang="es-CL" sz="2400" b="1" dirty="0" smtClean="0">
                <a:latin typeface="Arial" pitchFamily="34" charset="0"/>
                <a:cs typeface="Arial" pitchFamily="34" charset="0"/>
              </a:rPr>
              <a:t>Las estrategias de comunicación interna y externa reflejan los compromisos institucionales.</a:t>
            </a:r>
          </a:p>
          <a:p>
            <a:pPr marL="0" indent="0">
              <a:buNone/>
            </a:pPr>
            <a:endParaRPr lang="en-US" sz="2400" b="1" dirty="0">
              <a:latin typeface="Arial" pitchFamily="34" charset="0"/>
              <a:cs typeface="Arial" pitchFamily="34" charset="0"/>
            </a:endParaRPr>
          </a:p>
        </p:txBody>
      </p:sp>
      <p:sp>
        <p:nvSpPr>
          <p:cNvPr id="10" name="9 Rectángulo redondeado"/>
          <p:cNvSpPr/>
          <p:nvPr/>
        </p:nvSpPr>
        <p:spPr>
          <a:xfrm>
            <a:off x="410895" y="1434718"/>
            <a:ext cx="11144328" cy="928694"/>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t"/>
          <a:lstStyle/>
          <a:p>
            <a:pPr algn="ctr"/>
            <a:r>
              <a:rPr lang="es-PA" sz="2000" b="1" dirty="0"/>
              <a:t>R2. </a:t>
            </a:r>
            <a:r>
              <a:rPr lang="es-CL" sz="2000" b="1" dirty="0" smtClean="0"/>
              <a:t>Arquitecturas </a:t>
            </a:r>
            <a:r>
              <a:rPr lang="es-CL" sz="2000" b="1" dirty="0"/>
              <a:t>institucionales inclusivas basadas en la igualdad de género y la no discriminación</a:t>
            </a:r>
            <a:r>
              <a:rPr lang="es-CL" sz="2000" b="1" dirty="0" smtClean="0"/>
              <a:t>.</a:t>
            </a:r>
            <a:endParaRPr lang="es-ES" sz="2000" b="1" dirty="0"/>
          </a:p>
        </p:txBody>
      </p:sp>
      <p:sp>
        <p:nvSpPr>
          <p:cNvPr id="6" name="5 Rectángulo"/>
          <p:cNvSpPr/>
          <p:nvPr/>
        </p:nvSpPr>
        <p:spPr>
          <a:xfrm>
            <a:off x="4637305" y="5135366"/>
            <a:ext cx="2372765" cy="461665"/>
          </a:xfrm>
          <a:prstGeom prst="rect">
            <a:avLst/>
          </a:prstGeom>
        </p:spPr>
        <p:txBody>
          <a:bodyPr wrap="none">
            <a:spAutoFit/>
          </a:bodyPr>
          <a:lstStyle/>
          <a:p>
            <a:r>
              <a:rPr lang="es-PA" sz="2400" b="1" dirty="0" smtClean="0">
                <a:solidFill>
                  <a:srgbClr val="0070C0"/>
                </a:solidFill>
                <a:latin typeface="Arial" pitchFamily="34" charset="0"/>
                <a:cs typeface="Arial" pitchFamily="34" charset="0"/>
              </a:rPr>
              <a:t>(6 indicadores)</a:t>
            </a:r>
            <a:endParaRPr lang="es-CL" sz="2400" dirty="0"/>
          </a:p>
        </p:txBody>
      </p:sp>
      <p:pic>
        <p:nvPicPr>
          <p:cNvPr id="7" name="Imagen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1199765" y="296777"/>
            <a:ext cx="656660" cy="1289867"/>
          </a:xfrm>
          <a:prstGeom prst="rect">
            <a:avLst/>
          </a:prstGeom>
        </p:spPr>
      </p:pic>
      <p:cxnSp>
        <p:nvCxnSpPr>
          <p:cNvPr id="8" name="Conector recto 5"/>
          <p:cNvCxnSpPr/>
          <p:nvPr/>
        </p:nvCxnSpPr>
        <p:spPr>
          <a:xfrm>
            <a:off x="518615" y="1206201"/>
            <a:ext cx="10345003" cy="0"/>
          </a:xfrm>
          <a:prstGeom prst="line">
            <a:avLst/>
          </a:prstGeom>
          <a:ln/>
        </p:spPr>
        <p:style>
          <a:lnRef idx="3">
            <a:schemeClr val="accent5"/>
          </a:lnRef>
          <a:fillRef idx="0">
            <a:schemeClr val="accent5"/>
          </a:fillRef>
          <a:effectRef idx="2">
            <a:schemeClr val="accent5"/>
          </a:effectRef>
          <a:fontRef idx="minor">
            <a:schemeClr val="tx1"/>
          </a:fontRef>
        </p:style>
      </p:cxnSp>
      <p:pic>
        <p:nvPicPr>
          <p:cNvPr id="11" name="Imagen 7"/>
          <p:cNvPicPr>
            <a:picLocks noChangeAspect="1"/>
          </p:cNvPicPr>
          <p:nvPr/>
        </p:nvPicPr>
        <p:blipFill rotWithShape="1">
          <a:blip r:embed="rId4">
            <a:extLst>
              <a:ext uri="{28A0092B-C50C-407E-A947-70E740481C1C}">
                <a14:useLocalDpi xmlns="" xmlns:a14="http://schemas.microsoft.com/office/drawing/2010/main" val="0"/>
              </a:ext>
            </a:extLst>
          </a:blip>
          <a:srcRect r="21984" b="25703"/>
          <a:stretch/>
        </p:blipFill>
        <p:spPr>
          <a:xfrm>
            <a:off x="10467832" y="4602398"/>
            <a:ext cx="1724167" cy="2255602"/>
          </a:xfrm>
          <a:prstGeom prst="rect">
            <a:avLst/>
          </a:prstGeom>
        </p:spPr>
      </p:pic>
      <p:sp>
        <p:nvSpPr>
          <p:cNvPr id="12" name="CuadroTexto 1"/>
          <p:cNvSpPr txBox="1"/>
          <p:nvPr/>
        </p:nvSpPr>
        <p:spPr>
          <a:xfrm>
            <a:off x="322307" y="6368378"/>
            <a:ext cx="9648967" cy="276999"/>
          </a:xfrm>
          <a:prstGeom prst="rect">
            <a:avLst/>
          </a:prstGeom>
          <a:noFill/>
        </p:spPr>
        <p:txBody>
          <a:bodyPr wrap="square" rtlCol="0">
            <a:spAutoFit/>
          </a:bodyPr>
          <a:lstStyle/>
          <a:p>
            <a:r>
              <a:rPr lang="es-PA" sz="1200" dirty="0">
                <a:solidFill>
                  <a:schemeClr val="accent1">
                    <a:lumMod val="50000"/>
                  </a:schemeClr>
                </a:solidFill>
                <a:latin typeface="HelveticaNeueLT Std Med" panose="020B0804020202020204" pitchFamily="34" charset="0"/>
              </a:rPr>
              <a:t>Sello de Igualdad de Género en el Sector Público para la implementación de la Agenda 2030 </a:t>
            </a:r>
          </a:p>
        </p:txBody>
      </p:sp>
      <p:sp>
        <p:nvSpPr>
          <p:cNvPr id="13" name="CuadroTexto 4"/>
          <p:cNvSpPr txBox="1"/>
          <p:nvPr/>
        </p:nvSpPr>
        <p:spPr>
          <a:xfrm>
            <a:off x="368489" y="58064"/>
            <a:ext cx="9648967" cy="1077218"/>
          </a:xfrm>
          <a:prstGeom prst="rect">
            <a:avLst/>
          </a:prstGeom>
          <a:noFill/>
        </p:spPr>
        <p:txBody>
          <a:bodyPr wrap="square" rtlCol="0">
            <a:spAutoFit/>
          </a:bodyPr>
          <a:lstStyle/>
          <a:p>
            <a:r>
              <a:rPr lang="en-US" sz="3200" b="1" dirty="0" smtClean="0">
                <a:latin typeface="Myriad Pro" panose="020B0503030403020204" pitchFamily="34" charset="0"/>
              </a:rPr>
              <a:t>2. </a:t>
            </a:r>
            <a:r>
              <a:rPr lang="en-US" sz="3200" b="1" dirty="0" err="1" smtClean="0">
                <a:latin typeface="Myriad Pro" panose="020B0503030403020204" pitchFamily="34" charset="0"/>
              </a:rPr>
              <a:t>Arquitectura</a:t>
            </a:r>
            <a:r>
              <a:rPr lang="en-US" sz="3200" b="1" dirty="0" smtClean="0">
                <a:latin typeface="Myriad Pro" panose="020B0503030403020204" pitchFamily="34" charset="0"/>
              </a:rPr>
              <a:t> e </a:t>
            </a:r>
            <a:r>
              <a:rPr lang="en-US" sz="3200" b="1" dirty="0" err="1" smtClean="0">
                <a:latin typeface="Myriad Pro" panose="020B0503030403020204" pitchFamily="34" charset="0"/>
              </a:rPr>
              <a:t>Institucionalización</a:t>
            </a:r>
            <a:r>
              <a:rPr lang="en-US" sz="3200" b="1" dirty="0" smtClean="0">
                <a:latin typeface="Myriad Pro" panose="020B0503030403020204" pitchFamily="34" charset="0"/>
              </a:rPr>
              <a:t> de la </a:t>
            </a:r>
            <a:r>
              <a:rPr lang="en-US" sz="3200" b="1" dirty="0" err="1" smtClean="0">
                <a:latin typeface="Myriad Pro" panose="020B0503030403020204" pitchFamily="34" charset="0"/>
              </a:rPr>
              <a:t>Igualdad</a:t>
            </a:r>
            <a:r>
              <a:rPr lang="en-US" sz="3200" b="1" dirty="0" smtClean="0">
                <a:latin typeface="Myriad Pro" panose="020B0503030403020204" pitchFamily="34" charset="0"/>
              </a:rPr>
              <a:t> de </a:t>
            </a:r>
            <a:r>
              <a:rPr lang="en-US" sz="3200" b="1" dirty="0" err="1" smtClean="0">
                <a:latin typeface="Myriad Pro" panose="020B0503030403020204" pitchFamily="34" charset="0"/>
              </a:rPr>
              <a:t>Género</a:t>
            </a:r>
            <a:r>
              <a:rPr lang="en-US" sz="3200" b="1" dirty="0" smtClean="0">
                <a:latin typeface="Myriad Pro" panose="020B0503030403020204" pitchFamily="34" charset="0"/>
              </a:rPr>
              <a:t> </a:t>
            </a:r>
            <a:endParaRPr lang="es-PA" dirty="0">
              <a:latin typeface="HelveticaNeueLT Std Thin" panose="020B0403020202020204" pitchFamily="34" charset="0"/>
            </a:endParaRPr>
          </a:p>
        </p:txBody>
      </p:sp>
    </p:spTree>
    <p:extLst>
      <p:ext uri="{BB962C8B-B14F-4D97-AF65-F5344CB8AC3E}">
        <p14:creationId xmlns="" xmlns:p14="http://schemas.microsoft.com/office/powerpoint/2010/main" val="200597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lide(fromBottom)">
                                      <p:cBhvr>
                                        <p:cTn id="7" dur="500"/>
                                        <p:tgtEl>
                                          <p:spTgt spid="10"/>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slide(fromBottom)">
                                      <p:cBhvr>
                                        <p:cTn id="10" dur="5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slide(fromBottom)">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slide(fromBottom)">
                                      <p:cBhvr>
                                        <p:cTn id="20" dur="500"/>
                                        <p:tgtEl>
                                          <p:spTgt spid="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slide(fromBottom)">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10" grpId="0" animBg="1"/>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a:spLocks noGrp="1"/>
          </p:cNvSpPr>
          <p:nvPr>
            <p:ph idx="1"/>
          </p:nvPr>
        </p:nvSpPr>
        <p:spPr>
          <a:xfrm>
            <a:off x="361909" y="2606268"/>
            <a:ext cx="11334829" cy="2621501"/>
          </a:xfrm>
        </p:spPr>
        <p:txBody>
          <a:bodyPr>
            <a:noAutofit/>
          </a:bodyPr>
          <a:lstStyle/>
          <a:p>
            <a:pPr marL="0" indent="0">
              <a:buNone/>
            </a:pPr>
            <a:r>
              <a:rPr lang="es-PA" sz="2400" b="1" dirty="0" smtClean="0">
                <a:latin typeface="Arial" pitchFamily="34" charset="0"/>
                <a:cs typeface="Arial" pitchFamily="34" charset="0"/>
              </a:rPr>
              <a:t>3.1. </a:t>
            </a:r>
            <a:r>
              <a:rPr lang="es-CL" sz="2400" b="1" dirty="0" smtClean="0">
                <a:latin typeface="Arial" pitchFamily="34" charset="0"/>
                <a:cs typeface="Arial" pitchFamily="34" charset="0"/>
              </a:rPr>
              <a:t>Alta dirección de la institución  comprometida con la igualdad de género y los derechos humanos de las mujeres.</a:t>
            </a:r>
            <a:endParaRPr lang="es-PA" sz="2400" b="1" dirty="0" smtClean="0">
              <a:latin typeface="Arial" pitchFamily="34" charset="0"/>
              <a:cs typeface="Arial" pitchFamily="34" charset="0"/>
            </a:endParaRPr>
          </a:p>
          <a:p>
            <a:pPr marL="0" indent="0">
              <a:buNone/>
            </a:pPr>
            <a:r>
              <a:rPr lang="es-PA" sz="2400" b="1" dirty="0" smtClean="0">
                <a:latin typeface="Arial" pitchFamily="34" charset="0"/>
                <a:cs typeface="Arial" pitchFamily="34" charset="0"/>
              </a:rPr>
              <a:t>3.2. </a:t>
            </a:r>
            <a:r>
              <a:rPr lang="es-CL" sz="2400" b="1" dirty="0" smtClean="0">
                <a:latin typeface="Arial" pitchFamily="34" charset="0"/>
                <a:cs typeface="Arial" pitchFamily="34" charset="0"/>
              </a:rPr>
              <a:t>La institución tiene las capacidades técnicas para implementar políticas de igualdad de género y empoderamiento de las mujeres en su tema o sector.</a:t>
            </a:r>
            <a:endParaRPr lang="es-PA" sz="2400" b="1" dirty="0" smtClean="0">
              <a:latin typeface="Arial" pitchFamily="34" charset="0"/>
              <a:cs typeface="Arial" pitchFamily="34" charset="0"/>
            </a:endParaRPr>
          </a:p>
          <a:p>
            <a:pPr marL="0" indent="0">
              <a:buNone/>
            </a:pPr>
            <a:r>
              <a:rPr lang="es-PA" sz="2400" b="1" dirty="0" smtClean="0">
                <a:latin typeface="Arial" pitchFamily="34" charset="0"/>
                <a:cs typeface="Arial" pitchFamily="34" charset="0"/>
              </a:rPr>
              <a:t>3.3 </a:t>
            </a:r>
            <a:r>
              <a:rPr lang="es-CL" sz="2400" b="1" dirty="0" smtClean="0">
                <a:latin typeface="Arial" pitchFamily="34" charset="0"/>
                <a:cs typeface="Arial" pitchFamily="34" charset="0"/>
              </a:rPr>
              <a:t>Objetivos institucionales de paridad de género son implementados.</a:t>
            </a:r>
            <a:endParaRPr lang="es-PA" sz="2400" b="1" dirty="0" smtClean="0">
              <a:latin typeface="Arial" pitchFamily="34" charset="0"/>
              <a:cs typeface="Arial" pitchFamily="34" charset="0"/>
            </a:endParaRPr>
          </a:p>
        </p:txBody>
      </p:sp>
      <p:sp>
        <p:nvSpPr>
          <p:cNvPr id="12" name="11 Rectángulo redondeado"/>
          <p:cNvSpPr/>
          <p:nvPr/>
        </p:nvSpPr>
        <p:spPr>
          <a:xfrm>
            <a:off x="367343" y="1159994"/>
            <a:ext cx="10763325" cy="1114876"/>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t"/>
          <a:lstStyle/>
          <a:p>
            <a:pPr algn="ctr"/>
            <a:r>
              <a:rPr lang="es-PA" sz="2000" b="1" dirty="0"/>
              <a:t>R3. </a:t>
            </a:r>
            <a:r>
              <a:rPr lang="es-PA" sz="2000" b="1" dirty="0" smtClean="0"/>
              <a:t>Estructura de </a:t>
            </a:r>
            <a:r>
              <a:rPr lang="es-PA" sz="2000" b="1" dirty="0"/>
              <a:t>recursos humanos paritaria y </a:t>
            </a:r>
            <a:r>
              <a:rPr lang="es-CL" sz="2000" b="1" dirty="0"/>
              <a:t>personal </a:t>
            </a:r>
            <a:r>
              <a:rPr lang="es-CL" sz="2000" b="1" dirty="0" smtClean="0"/>
              <a:t>con </a:t>
            </a:r>
            <a:r>
              <a:rPr lang="es-CL" sz="2000" b="1" dirty="0"/>
              <a:t>capacidades para incorporar la igualdad de género en las políticas y en el trabajo institucional</a:t>
            </a:r>
            <a:r>
              <a:rPr lang="es-CL" sz="2000" b="1" dirty="0" smtClean="0"/>
              <a:t>.</a:t>
            </a:r>
            <a:endParaRPr lang="es-ES" sz="2000" b="1" dirty="0"/>
          </a:p>
        </p:txBody>
      </p:sp>
      <p:sp>
        <p:nvSpPr>
          <p:cNvPr id="6" name="5 Rectángulo"/>
          <p:cNvSpPr/>
          <p:nvPr/>
        </p:nvSpPr>
        <p:spPr>
          <a:xfrm>
            <a:off x="4960086" y="5486045"/>
            <a:ext cx="2372765" cy="461665"/>
          </a:xfrm>
          <a:prstGeom prst="rect">
            <a:avLst/>
          </a:prstGeom>
        </p:spPr>
        <p:txBody>
          <a:bodyPr wrap="none">
            <a:spAutoFit/>
          </a:bodyPr>
          <a:lstStyle/>
          <a:p>
            <a:r>
              <a:rPr lang="es-PA" sz="2400" b="1" dirty="0" smtClean="0">
                <a:solidFill>
                  <a:schemeClr val="accent1">
                    <a:lumMod val="50000"/>
                  </a:schemeClr>
                </a:solidFill>
                <a:latin typeface="Arial" pitchFamily="34" charset="0"/>
                <a:cs typeface="Arial" pitchFamily="34" charset="0"/>
              </a:rPr>
              <a:t>(8 indicadores)</a:t>
            </a:r>
            <a:endParaRPr lang="es-CL" sz="2400" dirty="0">
              <a:solidFill>
                <a:schemeClr val="accent1">
                  <a:lumMod val="50000"/>
                </a:schemeClr>
              </a:solidFill>
            </a:endParaRPr>
          </a:p>
        </p:txBody>
      </p:sp>
      <p:pic>
        <p:nvPicPr>
          <p:cNvPr id="7" name="Imagen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1199765" y="296777"/>
            <a:ext cx="656660" cy="1289867"/>
          </a:xfrm>
          <a:prstGeom prst="rect">
            <a:avLst/>
          </a:prstGeom>
        </p:spPr>
      </p:pic>
      <p:cxnSp>
        <p:nvCxnSpPr>
          <p:cNvPr id="8" name="Conector recto 5"/>
          <p:cNvCxnSpPr/>
          <p:nvPr/>
        </p:nvCxnSpPr>
        <p:spPr>
          <a:xfrm>
            <a:off x="518615" y="859821"/>
            <a:ext cx="10345003" cy="0"/>
          </a:xfrm>
          <a:prstGeom prst="line">
            <a:avLst/>
          </a:prstGeom>
          <a:ln/>
        </p:spPr>
        <p:style>
          <a:lnRef idx="3">
            <a:schemeClr val="accent5"/>
          </a:lnRef>
          <a:fillRef idx="0">
            <a:schemeClr val="accent5"/>
          </a:fillRef>
          <a:effectRef idx="2">
            <a:schemeClr val="accent5"/>
          </a:effectRef>
          <a:fontRef idx="minor">
            <a:schemeClr val="tx1"/>
          </a:fontRef>
        </p:style>
      </p:cxnSp>
      <p:pic>
        <p:nvPicPr>
          <p:cNvPr id="9" name="Imagen 7"/>
          <p:cNvPicPr>
            <a:picLocks noChangeAspect="1"/>
          </p:cNvPicPr>
          <p:nvPr/>
        </p:nvPicPr>
        <p:blipFill rotWithShape="1">
          <a:blip r:embed="rId4">
            <a:extLst>
              <a:ext uri="{28A0092B-C50C-407E-A947-70E740481C1C}">
                <a14:useLocalDpi xmlns="" xmlns:a14="http://schemas.microsoft.com/office/drawing/2010/main" val="0"/>
              </a:ext>
            </a:extLst>
          </a:blip>
          <a:srcRect r="21984" b="25703"/>
          <a:stretch/>
        </p:blipFill>
        <p:spPr>
          <a:xfrm>
            <a:off x="10467832" y="4602398"/>
            <a:ext cx="1724167" cy="2255602"/>
          </a:xfrm>
          <a:prstGeom prst="rect">
            <a:avLst/>
          </a:prstGeom>
        </p:spPr>
      </p:pic>
      <p:sp>
        <p:nvSpPr>
          <p:cNvPr id="10" name="CuadroTexto 1"/>
          <p:cNvSpPr txBox="1"/>
          <p:nvPr/>
        </p:nvSpPr>
        <p:spPr>
          <a:xfrm>
            <a:off x="396198" y="6340669"/>
            <a:ext cx="9648967" cy="276999"/>
          </a:xfrm>
          <a:prstGeom prst="rect">
            <a:avLst/>
          </a:prstGeom>
          <a:noFill/>
        </p:spPr>
        <p:txBody>
          <a:bodyPr wrap="square" rtlCol="0">
            <a:spAutoFit/>
          </a:bodyPr>
          <a:lstStyle/>
          <a:p>
            <a:r>
              <a:rPr lang="es-PA" sz="1200" dirty="0">
                <a:solidFill>
                  <a:schemeClr val="accent1">
                    <a:lumMod val="50000"/>
                  </a:schemeClr>
                </a:solidFill>
                <a:latin typeface="HelveticaNeueLT Std Med" panose="020B0804020202020204" pitchFamily="34" charset="0"/>
              </a:rPr>
              <a:t>Sello de Igualdad de Género en el Sector Público para la implementación de la Agenda 2030 </a:t>
            </a:r>
          </a:p>
        </p:txBody>
      </p:sp>
      <p:sp>
        <p:nvSpPr>
          <p:cNvPr id="13" name="CuadroTexto 4"/>
          <p:cNvSpPr txBox="1"/>
          <p:nvPr/>
        </p:nvSpPr>
        <p:spPr>
          <a:xfrm>
            <a:off x="368489" y="131952"/>
            <a:ext cx="9648967" cy="584775"/>
          </a:xfrm>
          <a:prstGeom prst="rect">
            <a:avLst/>
          </a:prstGeom>
          <a:noFill/>
        </p:spPr>
        <p:txBody>
          <a:bodyPr wrap="square" rtlCol="0">
            <a:spAutoFit/>
          </a:bodyPr>
          <a:lstStyle/>
          <a:p>
            <a:r>
              <a:rPr lang="en-US" sz="3200" b="1" dirty="0" smtClean="0">
                <a:latin typeface="Myriad Pro" panose="020B0503030403020204" pitchFamily="34" charset="0"/>
              </a:rPr>
              <a:t>3. </a:t>
            </a:r>
            <a:r>
              <a:rPr lang="en-US" sz="3200" b="1" dirty="0" err="1" smtClean="0">
                <a:latin typeface="Myriad Pro" panose="020B0503030403020204" pitchFamily="34" charset="0"/>
              </a:rPr>
              <a:t>Capacidades</a:t>
            </a:r>
            <a:r>
              <a:rPr lang="en-US" sz="3200" b="1" dirty="0" smtClean="0">
                <a:latin typeface="Myriad Pro" panose="020B0503030403020204" pitchFamily="34" charset="0"/>
              </a:rPr>
              <a:t> </a:t>
            </a:r>
            <a:r>
              <a:rPr lang="en-US" sz="3200" b="1" dirty="0" err="1" smtClean="0">
                <a:latin typeface="Myriad Pro" panose="020B0503030403020204" pitchFamily="34" charset="0"/>
              </a:rPr>
              <a:t>para</a:t>
            </a:r>
            <a:r>
              <a:rPr lang="en-US" sz="3200" b="1" dirty="0" smtClean="0">
                <a:latin typeface="Myriad Pro" panose="020B0503030403020204" pitchFamily="34" charset="0"/>
              </a:rPr>
              <a:t> la </a:t>
            </a:r>
            <a:r>
              <a:rPr lang="en-US" sz="3200" b="1" dirty="0" err="1" smtClean="0">
                <a:latin typeface="Myriad Pro" panose="020B0503030403020204" pitchFamily="34" charset="0"/>
              </a:rPr>
              <a:t>Igualdad</a:t>
            </a:r>
            <a:r>
              <a:rPr lang="en-US" sz="3200" b="1" dirty="0" smtClean="0">
                <a:latin typeface="Myriad Pro" panose="020B0503030403020204" pitchFamily="34" charset="0"/>
              </a:rPr>
              <a:t> de </a:t>
            </a:r>
            <a:r>
              <a:rPr lang="en-US" sz="3200" b="1" dirty="0" err="1" smtClean="0">
                <a:latin typeface="Myriad Pro" panose="020B0503030403020204" pitchFamily="34" charset="0"/>
              </a:rPr>
              <a:t>Género</a:t>
            </a:r>
            <a:r>
              <a:rPr lang="en-US" sz="3200" b="1" dirty="0" smtClean="0">
                <a:latin typeface="Myriad Pro" panose="020B0503030403020204" pitchFamily="34" charset="0"/>
              </a:rPr>
              <a:t> </a:t>
            </a:r>
            <a:endParaRPr lang="es-PA" dirty="0">
              <a:latin typeface="HelveticaNeueLT Std Thin" panose="020B0403020202020204" pitchFamily="34" charset="0"/>
            </a:endParaRPr>
          </a:p>
        </p:txBody>
      </p:sp>
    </p:spTree>
    <p:extLst>
      <p:ext uri="{BB962C8B-B14F-4D97-AF65-F5344CB8AC3E}">
        <p14:creationId xmlns="" xmlns:p14="http://schemas.microsoft.com/office/powerpoint/2010/main" val="200597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lide(fromBottom)">
                                      <p:cBhvr>
                                        <p:cTn id="7" dur="500"/>
                                        <p:tgtEl>
                                          <p:spTgt spid="12"/>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slide(fromBottom)">
                                      <p:cBhvr>
                                        <p:cTn id="10" dur="5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slide(fromBottom)">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slide(fromBottom)">
                                      <p:cBhvr>
                                        <p:cTn id="20" dur="500"/>
                                        <p:tgtEl>
                                          <p:spTgt spid="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slide(fromBottom)">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12" grpId="0" animBg="1"/>
      <p:bldP spid="6"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3574</TotalTime>
  <Words>4119</Words>
  <Application>Microsoft Office PowerPoint</Application>
  <PresentationFormat>Personalizado</PresentationFormat>
  <Paragraphs>440</Paragraphs>
  <Slides>24</Slides>
  <Notes>18</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Tema de Office</vt:lpstr>
      <vt:lpstr>Sello de Igualdad de Género en el  Sector Público </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FernandoM</dc:creator>
  <cp:lastModifiedBy>Ivonside</cp:lastModifiedBy>
  <cp:revision>111</cp:revision>
  <dcterms:created xsi:type="dcterms:W3CDTF">2015-11-25T16:47:49Z</dcterms:created>
  <dcterms:modified xsi:type="dcterms:W3CDTF">2018-05-26T18:06:53Z</dcterms:modified>
</cp:coreProperties>
</file>