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0" r:id="rId2"/>
    <p:sldId id="427" r:id="rId3"/>
    <p:sldId id="444" r:id="rId4"/>
    <p:sldId id="428" r:id="rId5"/>
    <p:sldId id="440" r:id="rId6"/>
    <p:sldId id="441" r:id="rId7"/>
    <p:sldId id="443" r:id="rId8"/>
    <p:sldId id="430" r:id="rId9"/>
    <p:sldId id="431" r:id="rId10"/>
    <p:sldId id="432" r:id="rId11"/>
    <p:sldId id="433" r:id="rId12"/>
    <p:sldId id="434" r:id="rId13"/>
    <p:sldId id="435" r:id="rId14"/>
    <p:sldId id="401" r:id="rId15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llermina MARTIN" initials="GM" lastIdx="10" clrIdx="0">
    <p:extLst>
      <p:ext uri="{19B8F6BF-5375-455C-9EA6-DF929625EA0E}">
        <p15:presenceInfo xmlns:p15="http://schemas.microsoft.com/office/powerpoint/2012/main" xmlns="" userId="Guillermina MART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8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4" autoAdjust="0"/>
    <p:restoredTop sz="87802" autoAdjust="0"/>
  </p:normalViewPr>
  <p:slideViewPr>
    <p:cSldViewPr snapToGrid="0">
      <p:cViewPr varScale="1">
        <p:scale>
          <a:sx n="58" d="100"/>
          <a:sy n="58" d="100"/>
        </p:scale>
        <p:origin x="-72" y="-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C1778-E556-4947-B44E-3B8CA132B04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F97B26-874C-40A0-939D-AB03CF039285}">
      <dgm:prSet phldrT="[Text]" custT="1"/>
      <dgm:spPr/>
      <dgm:t>
        <a:bodyPr/>
        <a:lstStyle/>
        <a:p>
          <a:r>
            <a:rPr lang="en-US" sz="2000" b="1" dirty="0"/>
            <a:t>4 </a:t>
          </a:r>
        </a:p>
        <a:p>
          <a:r>
            <a:rPr lang="en-US" sz="1100" b="1" dirty="0" smtClean="0"/>
            <a:t>IMPLEMENTAR PLAN DE ACCIÓN</a:t>
          </a:r>
          <a:endParaRPr lang="en-US" sz="1100" b="1" dirty="0"/>
        </a:p>
      </dgm:t>
    </dgm:pt>
    <dgm:pt modelId="{3B64F78B-DBCD-4A13-9DD6-51B64CEBC8C7}" type="parTrans" cxnId="{971AD762-9F1A-4BBC-B336-EE40CA813E6D}">
      <dgm:prSet/>
      <dgm:spPr/>
      <dgm:t>
        <a:bodyPr/>
        <a:lstStyle/>
        <a:p>
          <a:endParaRPr lang="en-US"/>
        </a:p>
      </dgm:t>
    </dgm:pt>
    <dgm:pt modelId="{527DB27A-252E-4215-82CD-A591232AE5ED}" type="sibTrans" cxnId="{971AD762-9F1A-4BBC-B336-EE40CA813E6D}">
      <dgm:prSet/>
      <dgm:spPr/>
      <dgm:t>
        <a:bodyPr/>
        <a:lstStyle/>
        <a:p>
          <a:endParaRPr lang="en-US"/>
        </a:p>
      </dgm:t>
    </dgm:pt>
    <dgm:pt modelId="{97DCB625-60D8-4D8A-85A9-A6E5E183AEE2}">
      <dgm:prSet phldrT="[Text]" custT="1"/>
      <dgm:spPr/>
      <dgm:t>
        <a:bodyPr/>
        <a:lstStyle/>
        <a:p>
          <a:r>
            <a:rPr lang="en-US" sz="2000" b="1" dirty="0"/>
            <a:t>5 </a:t>
          </a:r>
        </a:p>
        <a:p>
          <a:r>
            <a:rPr lang="en-US" sz="1100" b="1" dirty="0" smtClean="0"/>
            <a:t>EVALUACIÓN EXTERNA</a:t>
          </a:r>
          <a:endParaRPr lang="en-US" sz="1100" b="1" dirty="0"/>
        </a:p>
      </dgm:t>
    </dgm:pt>
    <dgm:pt modelId="{AA5D2103-97F5-4B90-AC74-545B1C054554}" type="parTrans" cxnId="{95B86CC7-2F07-4354-986C-5BFECF07E38F}">
      <dgm:prSet/>
      <dgm:spPr/>
      <dgm:t>
        <a:bodyPr/>
        <a:lstStyle/>
        <a:p>
          <a:endParaRPr lang="en-US"/>
        </a:p>
      </dgm:t>
    </dgm:pt>
    <dgm:pt modelId="{2CB10908-02B8-46E2-91B5-5C9067669F50}" type="sibTrans" cxnId="{95B86CC7-2F07-4354-986C-5BFECF07E38F}">
      <dgm:prSet/>
      <dgm:spPr/>
      <dgm:t>
        <a:bodyPr/>
        <a:lstStyle/>
        <a:p>
          <a:endParaRPr lang="en-US"/>
        </a:p>
      </dgm:t>
    </dgm:pt>
    <dgm:pt modelId="{E7FE0525-5916-425F-8C43-99224E90C9E0}">
      <dgm:prSet phldrT="[Text]" custT="1"/>
      <dgm:spPr/>
      <dgm:t>
        <a:bodyPr/>
        <a:lstStyle/>
        <a:p>
          <a:r>
            <a:rPr lang="en-US" sz="2000" b="1" dirty="0"/>
            <a:t>6</a:t>
          </a:r>
          <a:r>
            <a:rPr lang="en-US" sz="1600" b="1" dirty="0"/>
            <a:t> </a:t>
          </a:r>
        </a:p>
        <a:p>
          <a:r>
            <a:rPr lang="en-US" sz="1100" b="1" dirty="0" smtClean="0"/>
            <a:t>RECONOCIMIENTO (BRONCE, PLATA, ORO)</a:t>
          </a:r>
          <a:endParaRPr lang="en-US" sz="1100" b="1" dirty="0"/>
        </a:p>
      </dgm:t>
    </dgm:pt>
    <dgm:pt modelId="{F82FE73F-B158-4B20-B2D9-405E0A698AB3}" type="parTrans" cxnId="{32286943-B4C6-49CA-A378-54BE0B025AC2}">
      <dgm:prSet/>
      <dgm:spPr/>
      <dgm:t>
        <a:bodyPr/>
        <a:lstStyle/>
        <a:p>
          <a:endParaRPr lang="en-US"/>
        </a:p>
      </dgm:t>
    </dgm:pt>
    <dgm:pt modelId="{6DBE660B-06EB-4729-A593-B49A27CFC0BC}" type="sibTrans" cxnId="{32286943-B4C6-49CA-A378-54BE0B025AC2}">
      <dgm:prSet/>
      <dgm:spPr/>
      <dgm:t>
        <a:bodyPr/>
        <a:lstStyle/>
        <a:p>
          <a:endParaRPr lang="en-US"/>
        </a:p>
      </dgm:t>
    </dgm:pt>
    <dgm:pt modelId="{EA69AC93-FC1D-4889-A219-DE4CB3B4E35A}">
      <dgm:prSet custT="1"/>
      <dgm:spPr/>
      <dgm:t>
        <a:bodyPr/>
        <a:lstStyle/>
        <a:p>
          <a:r>
            <a:rPr lang="en-US" sz="2000" b="1" dirty="0"/>
            <a:t>2 </a:t>
          </a:r>
        </a:p>
        <a:p>
          <a:r>
            <a:rPr lang="en-US" sz="1100" b="1" dirty="0" smtClean="0"/>
            <a:t>AUTO-DIAGNÓSTICO</a:t>
          </a:r>
          <a:endParaRPr lang="en-US" sz="1100" b="1" dirty="0"/>
        </a:p>
      </dgm:t>
    </dgm:pt>
    <dgm:pt modelId="{6566573E-D6CE-4349-92E2-D4CD3C97D05C}" type="parTrans" cxnId="{7A09A5FD-2358-4B49-A078-0217CD067080}">
      <dgm:prSet/>
      <dgm:spPr/>
      <dgm:t>
        <a:bodyPr/>
        <a:lstStyle/>
        <a:p>
          <a:endParaRPr lang="en-US"/>
        </a:p>
      </dgm:t>
    </dgm:pt>
    <dgm:pt modelId="{5EEF2AC7-951F-410E-9D79-D86C33DABD61}" type="sibTrans" cxnId="{7A09A5FD-2358-4B49-A078-0217CD067080}">
      <dgm:prSet/>
      <dgm:spPr/>
      <dgm:t>
        <a:bodyPr/>
        <a:lstStyle/>
        <a:p>
          <a:endParaRPr lang="en-US"/>
        </a:p>
      </dgm:t>
    </dgm:pt>
    <dgm:pt modelId="{CBA0E56D-0AD9-412B-A1F2-01CCBA18463A}">
      <dgm:prSet custT="1"/>
      <dgm:spPr/>
      <dgm:t>
        <a:bodyPr/>
        <a:lstStyle/>
        <a:p>
          <a:r>
            <a:rPr lang="en-US" sz="2000" b="1" dirty="0"/>
            <a:t>3 </a:t>
          </a:r>
        </a:p>
        <a:p>
          <a:r>
            <a:rPr lang="en-US" sz="1100" b="1" dirty="0" smtClean="0"/>
            <a:t>ELABORAR PLAN DE ACCIÓN</a:t>
          </a:r>
          <a:endParaRPr lang="en-US" sz="1100" b="1" dirty="0"/>
        </a:p>
      </dgm:t>
    </dgm:pt>
    <dgm:pt modelId="{E5D07298-AC37-4F1F-AD65-DC73D1B727EF}" type="parTrans" cxnId="{BC5918D0-B358-41E2-906E-12DDB9256BB0}">
      <dgm:prSet/>
      <dgm:spPr/>
      <dgm:t>
        <a:bodyPr/>
        <a:lstStyle/>
        <a:p>
          <a:endParaRPr lang="en-US"/>
        </a:p>
      </dgm:t>
    </dgm:pt>
    <dgm:pt modelId="{3D9EFE51-F659-47A9-A6A2-5D2EDFA65C12}" type="sibTrans" cxnId="{BC5918D0-B358-41E2-906E-12DDB9256BB0}">
      <dgm:prSet/>
      <dgm:spPr/>
      <dgm:t>
        <a:bodyPr/>
        <a:lstStyle/>
        <a:p>
          <a:endParaRPr lang="en-US"/>
        </a:p>
      </dgm:t>
    </dgm:pt>
    <dgm:pt modelId="{175459E0-6E34-4797-9A5D-FA90CD343647}">
      <dgm:prSet custT="1"/>
      <dgm:spPr/>
      <dgm:t>
        <a:bodyPr/>
        <a:lstStyle/>
        <a:p>
          <a:r>
            <a:rPr lang="en-US" sz="2000" b="1" dirty="0"/>
            <a:t>1 </a:t>
          </a:r>
          <a:endParaRPr lang="en-US" sz="2000" b="1" dirty="0" smtClean="0"/>
        </a:p>
        <a:p>
          <a:r>
            <a:rPr lang="en-US" sz="1050" b="1" dirty="0" smtClean="0"/>
            <a:t>ARREGLOS INSTITUCIONALES </a:t>
          </a:r>
          <a:endParaRPr lang="en-US" sz="1050" b="1" dirty="0"/>
        </a:p>
      </dgm:t>
    </dgm:pt>
    <dgm:pt modelId="{22FDF750-2B33-438F-BA40-AE2B57BA710C}" type="parTrans" cxnId="{1C7E9138-6C66-46DD-982F-BCD9454ED958}">
      <dgm:prSet/>
      <dgm:spPr/>
      <dgm:t>
        <a:bodyPr/>
        <a:lstStyle/>
        <a:p>
          <a:endParaRPr lang="en-US"/>
        </a:p>
      </dgm:t>
    </dgm:pt>
    <dgm:pt modelId="{E30E8A3A-6685-4BB2-9089-9B3DF8D35BEB}" type="sibTrans" cxnId="{1C7E9138-6C66-46DD-982F-BCD9454ED958}">
      <dgm:prSet/>
      <dgm:spPr/>
      <dgm:t>
        <a:bodyPr/>
        <a:lstStyle/>
        <a:p>
          <a:endParaRPr lang="en-US"/>
        </a:p>
      </dgm:t>
    </dgm:pt>
    <dgm:pt modelId="{D1B3BD0A-E25B-419E-9685-293F004FA023}" type="pres">
      <dgm:prSet presAssocID="{41FC1778-E556-4947-B44E-3B8CA132B04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D8BF5EC-7DF2-44A3-BFA9-D1E1B88BDB0D}" type="pres">
      <dgm:prSet presAssocID="{175459E0-6E34-4797-9A5D-FA90CD343647}" presName="composite" presStyleCnt="0"/>
      <dgm:spPr/>
      <dgm:t>
        <a:bodyPr/>
        <a:lstStyle/>
        <a:p>
          <a:endParaRPr lang="es-CL"/>
        </a:p>
      </dgm:t>
    </dgm:pt>
    <dgm:pt modelId="{1CA5EAB4-7E2E-4169-A7E8-6DCBEAD4DB29}" type="pres">
      <dgm:prSet presAssocID="{175459E0-6E34-4797-9A5D-FA90CD343647}" presName="LShape" presStyleLbl="alignNode1" presStyleIdx="0" presStyleCnt="11"/>
      <dgm:spPr/>
      <dgm:t>
        <a:bodyPr/>
        <a:lstStyle/>
        <a:p>
          <a:endParaRPr lang="es-CL"/>
        </a:p>
      </dgm:t>
    </dgm:pt>
    <dgm:pt modelId="{BBAC30FB-5653-4090-BA0C-A4C3655478BA}" type="pres">
      <dgm:prSet presAssocID="{175459E0-6E34-4797-9A5D-FA90CD343647}" presName="ParentText" presStyleLbl="revTx" presStyleIdx="0" presStyleCnt="6" custScaleX="118699" custLinFactNeighborX="7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889D7-8600-4078-8719-AB26EF7762B6}" type="pres">
      <dgm:prSet presAssocID="{175459E0-6E34-4797-9A5D-FA90CD343647}" presName="Triangle" presStyleLbl="alignNode1" presStyleIdx="1" presStyleCnt="1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CL"/>
        </a:p>
      </dgm:t>
    </dgm:pt>
    <dgm:pt modelId="{E86019E3-CCE3-46A4-AE73-EF903B615BC8}" type="pres">
      <dgm:prSet presAssocID="{E30E8A3A-6685-4BB2-9089-9B3DF8D35BEB}" presName="sibTrans" presStyleCnt="0"/>
      <dgm:spPr/>
      <dgm:t>
        <a:bodyPr/>
        <a:lstStyle/>
        <a:p>
          <a:endParaRPr lang="es-CL"/>
        </a:p>
      </dgm:t>
    </dgm:pt>
    <dgm:pt modelId="{4E324E2F-2574-4E5C-B0B7-9B06A0836FE8}" type="pres">
      <dgm:prSet presAssocID="{E30E8A3A-6685-4BB2-9089-9B3DF8D35BEB}" presName="space" presStyleCnt="0"/>
      <dgm:spPr/>
      <dgm:t>
        <a:bodyPr/>
        <a:lstStyle/>
        <a:p>
          <a:endParaRPr lang="es-CL"/>
        </a:p>
      </dgm:t>
    </dgm:pt>
    <dgm:pt modelId="{0248C328-07AC-46FB-A952-21B6A80AF51B}" type="pres">
      <dgm:prSet presAssocID="{EA69AC93-FC1D-4889-A219-DE4CB3B4E35A}" presName="composite" presStyleCnt="0"/>
      <dgm:spPr/>
      <dgm:t>
        <a:bodyPr/>
        <a:lstStyle/>
        <a:p>
          <a:endParaRPr lang="es-CL"/>
        </a:p>
      </dgm:t>
    </dgm:pt>
    <dgm:pt modelId="{D0AA4424-F5AE-4A49-BA4A-41A7682EBAB7}" type="pres">
      <dgm:prSet presAssocID="{EA69AC93-FC1D-4889-A219-DE4CB3B4E35A}" presName="LShape" presStyleLbl="alignNode1" presStyleIdx="2" presStyleCnt="1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9892"/>
        </a:solidFill>
        <a:ln>
          <a:solidFill>
            <a:srgbClr val="009892"/>
          </a:solidFill>
        </a:ln>
      </dgm:spPr>
      <dgm:t>
        <a:bodyPr/>
        <a:lstStyle/>
        <a:p>
          <a:endParaRPr lang="es-CL"/>
        </a:p>
      </dgm:t>
    </dgm:pt>
    <dgm:pt modelId="{AD5F5108-0C8B-41CE-8CDE-722B8D3A9C8E}" type="pres">
      <dgm:prSet presAssocID="{EA69AC93-FC1D-4889-A219-DE4CB3B4E35A}" presName="ParentText" presStyleLbl="revTx" presStyleIdx="1" presStyleCnt="6" custScaleX="120080" custScaleY="149393" custLinFactNeighborX="11761" custLinFactNeighborY="255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F5654-5B1A-458C-A9B6-4E470530E827}" type="pres">
      <dgm:prSet presAssocID="{EA69AC93-FC1D-4889-A219-DE4CB3B4E35A}" presName="Triangle" presStyleLbl="alignNode1" presStyleIdx="3" presStyleCnt="1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CL"/>
        </a:p>
      </dgm:t>
    </dgm:pt>
    <dgm:pt modelId="{50EF5517-ECB1-4D05-98A3-276DE5CA7288}" type="pres">
      <dgm:prSet presAssocID="{5EEF2AC7-951F-410E-9D79-D86C33DABD61}" presName="sibTrans" presStyleCnt="0"/>
      <dgm:spPr/>
      <dgm:t>
        <a:bodyPr/>
        <a:lstStyle/>
        <a:p>
          <a:endParaRPr lang="es-CL"/>
        </a:p>
      </dgm:t>
    </dgm:pt>
    <dgm:pt modelId="{6872B3E6-083A-4617-A31B-9138D683D77E}" type="pres">
      <dgm:prSet presAssocID="{5EEF2AC7-951F-410E-9D79-D86C33DABD61}" presName="space" presStyleCnt="0"/>
      <dgm:spPr/>
      <dgm:t>
        <a:bodyPr/>
        <a:lstStyle/>
        <a:p>
          <a:endParaRPr lang="es-CL"/>
        </a:p>
      </dgm:t>
    </dgm:pt>
    <dgm:pt modelId="{23507FDD-7545-4738-BCB7-B33C6D35FED6}" type="pres">
      <dgm:prSet presAssocID="{CBA0E56D-0AD9-412B-A1F2-01CCBA18463A}" presName="composite" presStyleCnt="0"/>
      <dgm:spPr/>
      <dgm:t>
        <a:bodyPr/>
        <a:lstStyle/>
        <a:p>
          <a:endParaRPr lang="es-CL"/>
        </a:p>
      </dgm:t>
    </dgm:pt>
    <dgm:pt modelId="{7D62EF44-6860-4D79-BDDC-F7BCA0543F54}" type="pres">
      <dgm:prSet presAssocID="{CBA0E56D-0AD9-412B-A1F2-01CCBA18463A}" presName="LShape" presStyleLbl="alignNode1" presStyleIdx="4" presStyleCnt="1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s-CL"/>
        </a:p>
      </dgm:t>
    </dgm:pt>
    <dgm:pt modelId="{9AD68FD2-4974-473F-9A15-199BF0415E75}" type="pres">
      <dgm:prSet presAssocID="{CBA0E56D-0AD9-412B-A1F2-01CCBA18463A}" presName="ParentText" presStyleLbl="revTx" presStyleIdx="2" presStyleCnt="6" custScaleX="117313" custScaleY="151519" custLinFactNeighborX="8821" custLinFactNeighborY="25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CB90A-7C05-422C-9222-C6386001F367}" type="pres">
      <dgm:prSet presAssocID="{CBA0E56D-0AD9-412B-A1F2-01CCBA18463A}" presName="Triangle" presStyleLbl="alignNode1" presStyleIdx="5" presStyleCnt="1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CL"/>
        </a:p>
      </dgm:t>
    </dgm:pt>
    <dgm:pt modelId="{2B44686C-DC7B-4622-8F5F-D8D3E8FA2806}" type="pres">
      <dgm:prSet presAssocID="{3D9EFE51-F659-47A9-A6A2-5D2EDFA65C12}" presName="sibTrans" presStyleCnt="0"/>
      <dgm:spPr/>
      <dgm:t>
        <a:bodyPr/>
        <a:lstStyle/>
        <a:p>
          <a:endParaRPr lang="es-CL"/>
        </a:p>
      </dgm:t>
    </dgm:pt>
    <dgm:pt modelId="{EE5275D6-2F20-48F5-B6C9-2BF7FF1667BC}" type="pres">
      <dgm:prSet presAssocID="{3D9EFE51-F659-47A9-A6A2-5D2EDFA65C12}" presName="space" presStyleCnt="0"/>
      <dgm:spPr/>
      <dgm:t>
        <a:bodyPr/>
        <a:lstStyle/>
        <a:p>
          <a:endParaRPr lang="es-CL"/>
        </a:p>
      </dgm:t>
    </dgm:pt>
    <dgm:pt modelId="{76FDB139-F065-42A0-8FA7-2FCE5B9C4796}" type="pres">
      <dgm:prSet presAssocID="{2EF97B26-874C-40A0-939D-AB03CF039285}" presName="composite" presStyleCnt="0"/>
      <dgm:spPr/>
      <dgm:t>
        <a:bodyPr/>
        <a:lstStyle/>
        <a:p>
          <a:endParaRPr lang="es-CL"/>
        </a:p>
      </dgm:t>
    </dgm:pt>
    <dgm:pt modelId="{17B72C8C-639A-40D1-9B2A-2CF2A66F7190}" type="pres">
      <dgm:prSet presAssocID="{2EF97B26-874C-40A0-939D-AB03CF039285}" presName="LShape" presStyleLbl="alignNode1" presStyleIdx="6" presStyleCnt="1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es-CL"/>
        </a:p>
      </dgm:t>
    </dgm:pt>
    <dgm:pt modelId="{B1A63D34-2690-4983-A6B6-BA61D6147968}" type="pres">
      <dgm:prSet presAssocID="{2EF97B26-874C-40A0-939D-AB03CF039285}" presName="ParentText" presStyleLbl="revTx" presStyleIdx="3" presStyleCnt="6" custScaleX="119471" custLinFactNeighborX="117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86E02-844B-4002-9FC5-0C072C42DF7A}" type="pres">
      <dgm:prSet presAssocID="{2EF97B26-874C-40A0-939D-AB03CF039285}" presName="Triangle" presStyleLbl="alignNode1" presStyleIdx="7" presStyleCnt="1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CL"/>
        </a:p>
      </dgm:t>
    </dgm:pt>
    <dgm:pt modelId="{75987BDF-DFCA-4F79-B668-E1422B07E818}" type="pres">
      <dgm:prSet presAssocID="{527DB27A-252E-4215-82CD-A591232AE5ED}" presName="sibTrans" presStyleCnt="0"/>
      <dgm:spPr/>
      <dgm:t>
        <a:bodyPr/>
        <a:lstStyle/>
        <a:p>
          <a:endParaRPr lang="es-CL"/>
        </a:p>
      </dgm:t>
    </dgm:pt>
    <dgm:pt modelId="{F8DEAF26-460A-4FCC-89AE-DF86F5075310}" type="pres">
      <dgm:prSet presAssocID="{527DB27A-252E-4215-82CD-A591232AE5ED}" presName="space" presStyleCnt="0"/>
      <dgm:spPr/>
      <dgm:t>
        <a:bodyPr/>
        <a:lstStyle/>
        <a:p>
          <a:endParaRPr lang="es-CL"/>
        </a:p>
      </dgm:t>
    </dgm:pt>
    <dgm:pt modelId="{B3CDB4FB-F8F0-44E6-BDC4-684E711A136B}" type="pres">
      <dgm:prSet presAssocID="{97DCB625-60D8-4D8A-85A9-A6E5E183AEE2}" presName="composite" presStyleCnt="0"/>
      <dgm:spPr/>
      <dgm:t>
        <a:bodyPr/>
        <a:lstStyle/>
        <a:p>
          <a:endParaRPr lang="es-CL"/>
        </a:p>
      </dgm:t>
    </dgm:pt>
    <dgm:pt modelId="{31EF84F8-BB2A-471D-8692-873D896FAB6B}" type="pres">
      <dgm:prSet presAssocID="{97DCB625-60D8-4D8A-85A9-A6E5E183AEE2}" presName="LShape" presStyleLbl="alignNode1" presStyleIdx="8" presStyleCnt="1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s-CL"/>
        </a:p>
      </dgm:t>
    </dgm:pt>
    <dgm:pt modelId="{8543349F-CE96-40B9-A409-A975F81B33E2}" type="pres">
      <dgm:prSet presAssocID="{97DCB625-60D8-4D8A-85A9-A6E5E183AEE2}" presName="ParentText" presStyleLbl="revTx" presStyleIdx="4" presStyleCnt="6" custScaleX="108148" custScaleY="148298" custLinFactNeighborX="6005" custLinFactNeighborY="24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2F453-0E40-4602-8760-8BCD9F491B8C}" type="pres">
      <dgm:prSet presAssocID="{97DCB625-60D8-4D8A-85A9-A6E5E183AEE2}" presName="Triangle" presStyleLbl="alignNode1" presStyleIdx="9" presStyleCnt="11" custLinFactNeighborX="0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CL"/>
        </a:p>
      </dgm:t>
    </dgm:pt>
    <dgm:pt modelId="{9B4FF54E-68B7-4BEB-9D95-B42DBC4BBA49}" type="pres">
      <dgm:prSet presAssocID="{2CB10908-02B8-46E2-91B5-5C9067669F50}" presName="sibTrans" presStyleCnt="0"/>
      <dgm:spPr/>
      <dgm:t>
        <a:bodyPr/>
        <a:lstStyle/>
        <a:p>
          <a:endParaRPr lang="es-CL"/>
        </a:p>
      </dgm:t>
    </dgm:pt>
    <dgm:pt modelId="{4F386CE6-4777-457E-BC04-85E3F6345A7C}" type="pres">
      <dgm:prSet presAssocID="{2CB10908-02B8-46E2-91B5-5C9067669F50}" presName="space" presStyleCnt="0"/>
      <dgm:spPr/>
      <dgm:t>
        <a:bodyPr/>
        <a:lstStyle/>
        <a:p>
          <a:endParaRPr lang="es-CL"/>
        </a:p>
      </dgm:t>
    </dgm:pt>
    <dgm:pt modelId="{C2C0A55D-674B-41CC-A7B2-CCC485FE298B}" type="pres">
      <dgm:prSet presAssocID="{E7FE0525-5916-425F-8C43-99224E90C9E0}" presName="composite" presStyleCnt="0"/>
      <dgm:spPr/>
      <dgm:t>
        <a:bodyPr/>
        <a:lstStyle/>
        <a:p>
          <a:endParaRPr lang="es-CL"/>
        </a:p>
      </dgm:t>
    </dgm:pt>
    <dgm:pt modelId="{8BBC8469-66A5-476F-9556-9D0289E7304D}" type="pres">
      <dgm:prSet presAssocID="{E7FE0525-5916-425F-8C43-99224E90C9E0}" presName="LShape" presStyleLbl="alignNode1" presStyleIdx="10" presStyleCnt="1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s-CL"/>
        </a:p>
      </dgm:t>
    </dgm:pt>
    <dgm:pt modelId="{09D3DCEB-E6AE-430B-8B7A-25122FFA9643}" type="pres">
      <dgm:prSet presAssocID="{E7FE0525-5916-425F-8C43-99224E90C9E0}" presName="ParentText" presStyleLbl="revTx" presStyleIdx="5" presStyleCnt="6" custScaleX="105787" custScaleY="108502" custLinFactNeighborX="994" custLinFactNeighborY="-3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C664A4-ACAE-44C3-8E87-678072A1C942}" type="presOf" srcId="{EA69AC93-FC1D-4889-A219-DE4CB3B4E35A}" destId="{AD5F5108-0C8B-41CE-8CDE-722B8D3A9C8E}" srcOrd="0" destOrd="0" presId="urn:microsoft.com/office/officeart/2009/3/layout/StepUpProcess"/>
    <dgm:cxn modelId="{4692CEB7-8853-404A-BFE4-F5387D32BC31}" type="presOf" srcId="{CBA0E56D-0AD9-412B-A1F2-01CCBA18463A}" destId="{9AD68FD2-4974-473F-9A15-199BF0415E75}" srcOrd="0" destOrd="0" presId="urn:microsoft.com/office/officeart/2009/3/layout/StepUpProcess"/>
    <dgm:cxn modelId="{945A0E5E-C97D-4A64-92A3-5AC8D72DC3A1}" type="presOf" srcId="{E7FE0525-5916-425F-8C43-99224E90C9E0}" destId="{09D3DCEB-E6AE-430B-8B7A-25122FFA9643}" srcOrd="0" destOrd="0" presId="urn:microsoft.com/office/officeart/2009/3/layout/StepUpProcess"/>
    <dgm:cxn modelId="{971AD762-9F1A-4BBC-B336-EE40CA813E6D}" srcId="{41FC1778-E556-4947-B44E-3B8CA132B049}" destId="{2EF97B26-874C-40A0-939D-AB03CF039285}" srcOrd="3" destOrd="0" parTransId="{3B64F78B-DBCD-4A13-9DD6-51B64CEBC8C7}" sibTransId="{527DB27A-252E-4215-82CD-A591232AE5ED}"/>
    <dgm:cxn modelId="{A0A6B7F0-5725-4674-94C1-7D707E9B3262}" type="presOf" srcId="{41FC1778-E556-4947-B44E-3B8CA132B049}" destId="{D1B3BD0A-E25B-419E-9685-293F004FA023}" srcOrd="0" destOrd="0" presId="urn:microsoft.com/office/officeart/2009/3/layout/StepUpProcess"/>
    <dgm:cxn modelId="{6537F2D5-C900-4C31-B629-CE6156305431}" type="presOf" srcId="{97DCB625-60D8-4D8A-85A9-A6E5E183AEE2}" destId="{8543349F-CE96-40B9-A409-A975F81B33E2}" srcOrd="0" destOrd="0" presId="urn:microsoft.com/office/officeart/2009/3/layout/StepUpProcess"/>
    <dgm:cxn modelId="{32286943-B4C6-49CA-A378-54BE0B025AC2}" srcId="{41FC1778-E556-4947-B44E-3B8CA132B049}" destId="{E7FE0525-5916-425F-8C43-99224E90C9E0}" srcOrd="5" destOrd="0" parTransId="{F82FE73F-B158-4B20-B2D9-405E0A698AB3}" sibTransId="{6DBE660B-06EB-4729-A593-B49A27CFC0BC}"/>
    <dgm:cxn modelId="{BC5918D0-B358-41E2-906E-12DDB9256BB0}" srcId="{41FC1778-E556-4947-B44E-3B8CA132B049}" destId="{CBA0E56D-0AD9-412B-A1F2-01CCBA18463A}" srcOrd="2" destOrd="0" parTransId="{E5D07298-AC37-4F1F-AD65-DC73D1B727EF}" sibTransId="{3D9EFE51-F659-47A9-A6A2-5D2EDFA65C12}"/>
    <dgm:cxn modelId="{7A09A5FD-2358-4B49-A078-0217CD067080}" srcId="{41FC1778-E556-4947-B44E-3B8CA132B049}" destId="{EA69AC93-FC1D-4889-A219-DE4CB3B4E35A}" srcOrd="1" destOrd="0" parTransId="{6566573E-D6CE-4349-92E2-D4CD3C97D05C}" sibTransId="{5EEF2AC7-951F-410E-9D79-D86C33DABD61}"/>
    <dgm:cxn modelId="{37155662-F131-4DBC-ACC1-04901BCB8002}" type="presOf" srcId="{175459E0-6E34-4797-9A5D-FA90CD343647}" destId="{BBAC30FB-5653-4090-BA0C-A4C3655478BA}" srcOrd="0" destOrd="0" presId="urn:microsoft.com/office/officeart/2009/3/layout/StepUpProcess"/>
    <dgm:cxn modelId="{95B86CC7-2F07-4354-986C-5BFECF07E38F}" srcId="{41FC1778-E556-4947-B44E-3B8CA132B049}" destId="{97DCB625-60D8-4D8A-85A9-A6E5E183AEE2}" srcOrd="4" destOrd="0" parTransId="{AA5D2103-97F5-4B90-AC74-545B1C054554}" sibTransId="{2CB10908-02B8-46E2-91B5-5C9067669F50}"/>
    <dgm:cxn modelId="{4BA4F2D1-FF4E-484D-8B50-3454817AC9D6}" type="presOf" srcId="{2EF97B26-874C-40A0-939D-AB03CF039285}" destId="{B1A63D34-2690-4983-A6B6-BA61D6147968}" srcOrd="0" destOrd="0" presId="urn:microsoft.com/office/officeart/2009/3/layout/StepUpProcess"/>
    <dgm:cxn modelId="{1C7E9138-6C66-46DD-982F-BCD9454ED958}" srcId="{41FC1778-E556-4947-B44E-3B8CA132B049}" destId="{175459E0-6E34-4797-9A5D-FA90CD343647}" srcOrd="0" destOrd="0" parTransId="{22FDF750-2B33-438F-BA40-AE2B57BA710C}" sibTransId="{E30E8A3A-6685-4BB2-9089-9B3DF8D35BEB}"/>
    <dgm:cxn modelId="{559FE4F7-075B-4457-815E-E9E69F06E792}" type="presParOf" srcId="{D1B3BD0A-E25B-419E-9685-293F004FA023}" destId="{DD8BF5EC-7DF2-44A3-BFA9-D1E1B88BDB0D}" srcOrd="0" destOrd="0" presId="urn:microsoft.com/office/officeart/2009/3/layout/StepUpProcess"/>
    <dgm:cxn modelId="{0CD22D34-F502-4BCE-8F5A-AAD067A6DC98}" type="presParOf" srcId="{DD8BF5EC-7DF2-44A3-BFA9-D1E1B88BDB0D}" destId="{1CA5EAB4-7E2E-4169-A7E8-6DCBEAD4DB29}" srcOrd="0" destOrd="0" presId="urn:microsoft.com/office/officeart/2009/3/layout/StepUpProcess"/>
    <dgm:cxn modelId="{A445FBDD-78E1-4A71-A339-B32F36DB0636}" type="presParOf" srcId="{DD8BF5EC-7DF2-44A3-BFA9-D1E1B88BDB0D}" destId="{BBAC30FB-5653-4090-BA0C-A4C3655478BA}" srcOrd="1" destOrd="0" presId="urn:microsoft.com/office/officeart/2009/3/layout/StepUpProcess"/>
    <dgm:cxn modelId="{4BE388F4-2254-4699-98B9-BD9EC48DD52F}" type="presParOf" srcId="{DD8BF5EC-7DF2-44A3-BFA9-D1E1B88BDB0D}" destId="{CB3889D7-8600-4078-8719-AB26EF7762B6}" srcOrd="2" destOrd="0" presId="urn:microsoft.com/office/officeart/2009/3/layout/StepUpProcess"/>
    <dgm:cxn modelId="{043434E0-194B-4618-98E6-116853CC5A69}" type="presParOf" srcId="{D1B3BD0A-E25B-419E-9685-293F004FA023}" destId="{E86019E3-CCE3-46A4-AE73-EF903B615BC8}" srcOrd="1" destOrd="0" presId="urn:microsoft.com/office/officeart/2009/3/layout/StepUpProcess"/>
    <dgm:cxn modelId="{46DD83ED-8BF0-470D-B173-EFB63C9C5768}" type="presParOf" srcId="{E86019E3-CCE3-46A4-AE73-EF903B615BC8}" destId="{4E324E2F-2574-4E5C-B0B7-9B06A0836FE8}" srcOrd="0" destOrd="0" presId="urn:microsoft.com/office/officeart/2009/3/layout/StepUpProcess"/>
    <dgm:cxn modelId="{86E38175-F777-4F07-8CDB-A24FBBA59B12}" type="presParOf" srcId="{D1B3BD0A-E25B-419E-9685-293F004FA023}" destId="{0248C328-07AC-46FB-A952-21B6A80AF51B}" srcOrd="2" destOrd="0" presId="urn:microsoft.com/office/officeart/2009/3/layout/StepUpProcess"/>
    <dgm:cxn modelId="{B6BBF761-1985-4DC0-87A4-2C957B1E29E4}" type="presParOf" srcId="{0248C328-07AC-46FB-A952-21B6A80AF51B}" destId="{D0AA4424-F5AE-4A49-BA4A-41A7682EBAB7}" srcOrd="0" destOrd="0" presId="urn:microsoft.com/office/officeart/2009/3/layout/StepUpProcess"/>
    <dgm:cxn modelId="{40DB0B42-83EA-433F-90B1-0B0A279B0D99}" type="presParOf" srcId="{0248C328-07AC-46FB-A952-21B6A80AF51B}" destId="{AD5F5108-0C8B-41CE-8CDE-722B8D3A9C8E}" srcOrd="1" destOrd="0" presId="urn:microsoft.com/office/officeart/2009/3/layout/StepUpProcess"/>
    <dgm:cxn modelId="{D70C903C-81D2-4A55-BA08-408CAF90985A}" type="presParOf" srcId="{0248C328-07AC-46FB-A952-21B6A80AF51B}" destId="{3DFF5654-5B1A-458C-A9B6-4E470530E827}" srcOrd="2" destOrd="0" presId="urn:microsoft.com/office/officeart/2009/3/layout/StepUpProcess"/>
    <dgm:cxn modelId="{50571333-9F37-4C26-9357-BA6678AA191A}" type="presParOf" srcId="{D1B3BD0A-E25B-419E-9685-293F004FA023}" destId="{50EF5517-ECB1-4D05-98A3-276DE5CA7288}" srcOrd="3" destOrd="0" presId="urn:microsoft.com/office/officeart/2009/3/layout/StepUpProcess"/>
    <dgm:cxn modelId="{086525DE-AE66-492C-B7EA-1A4F3C693599}" type="presParOf" srcId="{50EF5517-ECB1-4D05-98A3-276DE5CA7288}" destId="{6872B3E6-083A-4617-A31B-9138D683D77E}" srcOrd="0" destOrd="0" presId="urn:microsoft.com/office/officeart/2009/3/layout/StepUpProcess"/>
    <dgm:cxn modelId="{3C56EAE1-9E4B-4190-BE63-1C2C7A3A7F6A}" type="presParOf" srcId="{D1B3BD0A-E25B-419E-9685-293F004FA023}" destId="{23507FDD-7545-4738-BCB7-B33C6D35FED6}" srcOrd="4" destOrd="0" presId="urn:microsoft.com/office/officeart/2009/3/layout/StepUpProcess"/>
    <dgm:cxn modelId="{2B811FAE-2EB0-446F-BAF0-2AEF18E7FC9F}" type="presParOf" srcId="{23507FDD-7545-4738-BCB7-B33C6D35FED6}" destId="{7D62EF44-6860-4D79-BDDC-F7BCA0543F54}" srcOrd="0" destOrd="0" presId="urn:microsoft.com/office/officeart/2009/3/layout/StepUpProcess"/>
    <dgm:cxn modelId="{42E604BD-FC0B-48D8-BD03-33D7EA101625}" type="presParOf" srcId="{23507FDD-7545-4738-BCB7-B33C6D35FED6}" destId="{9AD68FD2-4974-473F-9A15-199BF0415E75}" srcOrd="1" destOrd="0" presId="urn:microsoft.com/office/officeart/2009/3/layout/StepUpProcess"/>
    <dgm:cxn modelId="{1B369683-539D-4353-B61F-C3672E2AB258}" type="presParOf" srcId="{23507FDD-7545-4738-BCB7-B33C6D35FED6}" destId="{EE9CB90A-7C05-422C-9222-C6386001F367}" srcOrd="2" destOrd="0" presId="urn:microsoft.com/office/officeart/2009/3/layout/StepUpProcess"/>
    <dgm:cxn modelId="{09A768A5-1061-4ACB-ADC1-90750276C485}" type="presParOf" srcId="{D1B3BD0A-E25B-419E-9685-293F004FA023}" destId="{2B44686C-DC7B-4622-8F5F-D8D3E8FA2806}" srcOrd="5" destOrd="0" presId="urn:microsoft.com/office/officeart/2009/3/layout/StepUpProcess"/>
    <dgm:cxn modelId="{DD11F04D-5762-4088-87A7-F965B143F606}" type="presParOf" srcId="{2B44686C-DC7B-4622-8F5F-D8D3E8FA2806}" destId="{EE5275D6-2F20-48F5-B6C9-2BF7FF1667BC}" srcOrd="0" destOrd="0" presId="urn:microsoft.com/office/officeart/2009/3/layout/StepUpProcess"/>
    <dgm:cxn modelId="{63B8132F-4DBD-4764-937D-2BABDBDD4EBD}" type="presParOf" srcId="{D1B3BD0A-E25B-419E-9685-293F004FA023}" destId="{76FDB139-F065-42A0-8FA7-2FCE5B9C4796}" srcOrd="6" destOrd="0" presId="urn:microsoft.com/office/officeart/2009/3/layout/StepUpProcess"/>
    <dgm:cxn modelId="{D51A03C3-5B97-43FF-95C7-32910FA8CE83}" type="presParOf" srcId="{76FDB139-F065-42A0-8FA7-2FCE5B9C4796}" destId="{17B72C8C-639A-40D1-9B2A-2CF2A66F7190}" srcOrd="0" destOrd="0" presId="urn:microsoft.com/office/officeart/2009/3/layout/StepUpProcess"/>
    <dgm:cxn modelId="{DFE19DF1-24B2-4F7C-81AD-D8319A231575}" type="presParOf" srcId="{76FDB139-F065-42A0-8FA7-2FCE5B9C4796}" destId="{B1A63D34-2690-4983-A6B6-BA61D6147968}" srcOrd="1" destOrd="0" presId="urn:microsoft.com/office/officeart/2009/3/layout/StepUpProcess"/>
    <dgm:cxn modelId="{371D01A9-4A4A-48CF-8310-AE7E65D0EFB6}" type="presParOf" srcId="{76FDB139-F065-42A0-8FA7-2FCE5B9C4796}" destId="{62286E02-844B-4002-9FC5-0C072C42DF7A}" srcOrd="2" destOrd="0" presId="urn:microsoft.com/office/officeart/2009/3/layout/StepUpProcess"/>
    <dgm:cxn modelId="{1072BF08-5B69-42BC-90CE-F549F8818ACE}" type="presParOf" srcId="{D1B3BD0A-E25B-419E-9685-293F004FA023}" destId="{75987BDF-DFCA-4F79-B668-E1422B07E818}" srcOrd="7" destOrd="0" presId="urn:microsoft.com/office/officeart/2009/3/layout/StepUpProcess"/>
    <dgm:cxn modelId="{25BCD48E-8D4F-4AD4-970E-1EA632E847DB}" type="presParOf" srcId="{75987BDF-DFCA-4F79-B668-E1422B07E818}" destId="{F8DEAF26-460A-4FCC-89AE-DF86F5075310}" srcOrd="0" destOrd="0" presId="urn:microsoft.com/office/officeart/2009/3/layout/StepUpProcess"/>
    <dgm:cxn modelId="{7D664C9C-72D6-4988-B809-8B5F2BD4468E}" type="presParOf" srcId="{D1B3BD0A-E25B-419E-9685-293F004FA023}" destId="{B3CDB4FB-F8F0-44E6-BDC4-684E711A136B}" srcOrd="8" destOrd="0" presId="urn:microsoft.com/office/officeart/2009/3/layout/StepUpProcess"/>
    <dgm:cxn modelId="{E4A58452-3688-4834-A37C-176F08796F91}" type="presParOf" srcId="{B3CDB4FB-F8F0-44E6-BDC4-684E711A136B}" destId="{31EF84F8-BB2A-471D-8692-873D896FAB6B}" srcOrd="0" destOrd="0" presId="urn:microsoft.com/office/officeart/2009/3/layout/StepUpProcess"/>
    <dgm:cxn modelId="{962A7E04-4B97-4036-A9E3-80B9EB3E21B8}" type="presParOf" srcId="{B3CDB4FB-F8F0-44E6-BDC4-684E711A136B}" destId="{8543349F-CE96-40B9-A409-A975F81B33E2}" srcOrd="1" destOrd="0" presId="urn:microsoft.com/office/officeart/2009/3/layout/StepUpProcess"/>
    <dgm:cxn modelId="{961763D9-CB85-4E39-BB44-3722D5CA6CD9}" type="presParOf" srcId="{B3CDB4FB-F8F0-44E6-BDC4-684E711A136B}" destId="{2AD2F453-0E40-4602-8760-8BCD9F491B8C}" srcOrd="2" destOrd="0" presId="urn:microsoft.com/office/officeart/2009/3/layout/StepUpProcess"/>
    <dgm:cxn modelId="{E55C38A8-9F6C-4069-BC74-AF538472E73C}" type="presParOf" srcId="{D1B3BD0A-E25B-419E-9685-293F004FA023}" destId="{9B4FF54E-68B7-4BEB-9D95-B42DBC4BBA49}" srcOrd="9" destOrd="0" presId="urn:microsoft.com/office/officeart/2009/3/layout/StepUpProcess"/>
    <dgm:cxn modelId="{BCA62BF6-0B64-43B3-8DF1-C023D4E2382D}" type="presParOf" srcId="{9B4FF54E-68B7-4BEB-9D95-B42DBC4BBA49}" destId="{4F386CE6-4777-457E-BC04-85E3F6345A7C}" srcOrd="0" destOrd="0" presId="urn:microsoft.com/office/officeart/2009/3/layout/StepUpProcess"/>
    <dgm:cxn modelId="{7FD4BB8C-478E-4302-A148-5B0A77719BB5}" type="presParOf" srcId="{D1B3BD0A-E25B-419E-9685-293F004FA023}" destId="{C2C0A55D-674B-41CC-A7B2-CCC485FE298B}" srcOrd="10" destOrd="0" presId="urn:microsoft.com/office/officeart/2009/3/layout/StepUpProcess"/>
    <dgm:cxn modelId="{40C44189-CE9E-4B98-B7FE-9B48BE098511}" type="presParOf" srcId="{C2C0A55D-674B-41CC-A7B2-CCC485FE298B}" destId="{8BBC8469-66A5-476F-9556-9D0289E7304D}" srcOrd="0" destOrd="0" presId="urn:microsoft.com/office/officeart/2009/3/layout/StepUpProcess"/>
    <dgm:cxn modelId="{216D5341-FFFD-4B6C-B1CD-FC8D3116A05D}" type="presParOf" srcId="{C2C0A55D-674B-41CC-A7B2-CCC485FE298B}" destId="{09D3DCEB-E6AE-430B-8B7A-25122FFA964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s-CL"/>
        </a:p>
      </dgm:t>
    </dgm:pt>
    <dgm:pt modelId="{731B9F16-6239-456F-BF6B-3359DD87398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1600" b="1" dirty="0" smtClean="0"/>
            <a:t>ARREGLOS INSTITUCIONALES</a:t>
          </a:r>
          <a:endParaRPr lang="es-CL" sz="1600" b="1" dirty="0"/>
        </a:p>
      </dgm:t>
    </dgm:pt>
    <dgm:pt modelId="{5153C5E1-0215-4F2D-873A-9F2E35FF90DA}" type="parTrans" cxnId="{F3AA9D79-706B-4461-BB62-B8CE2704D4B1}">
      <dgm:prSet/>
      <dgm:spPr/>
      <dgm:t>
        <a:bodyPr/>
        <a:lstStyle/>
        <a:p>
          <a:endParaRPr lang="es-CL"/>
        </a:p>
      </dgm:t>
    </dgm:pt>
    <dgm:pt modelId="{05B3ABB1-4704-4A39-BF59-CF29174DE5AD}" type="sibTrans" cxnId="{F3AA9D79-706B-4461-BB62-B8CE2704D4B1}">
      <dgm:prSet/>
      <dgm:spPr/>
      <dgm:t>
        <a:bodyPr/>
        <a:lstStyle/>
        <a:p>
          <a:endParaRPr lang="es-CL"/>
        </a:p>
      </dgm:t>
    </dgm:pt>
    <dgm:pt modelId="{341DE42A-FC6D-4DBF-BBFD-4B5E551CF0D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600" dirty="0" smtClean="0"/>
            <a:t>F</a:t>
          </a:r>
          <a:r>
            <a:rPr lang="es-CL" sz="1800" dirty="0" smtClean="0"/>
            <a:t>ormalización del acuerdo</a:t>
          </a:r>
          <a:endParaRPr lang="es-CL" sz="1800" dirty="0"/>
        </a:p>
      </dgm:t>
    </dgm:pt>
    <dgm:pt modelId="{E8FD04E8-6D07-4F25-9BE8-4E8144D09868}" type="parTrans" cxnId="{9B254350-FAB0-469C-9A14-4F7C513C4940}">
      <dgm:prSet/>
      <dgm:spPr/>
      <dgm:t>
        <a:bodyPr/>
        <a:lstStyle/>
        <a:p>
          <a:endParaRPr lang="es-CL"/>
        </a:p>
      </dgm:t>
    </dgm:pt>
    <dgm:pt modelId="{1A833C42-CE4E-4999-AB59-65ED3269C68B}" type="sibTrans" cxnId="{9B254350-FAB0-469C-9A14-4F7C513C4940}">
      <dgm:prSet/>
      <dgm:spPr/>
      <dgm:t>
        <a:bodyPr/>
        <a:lstStyle/>
        <a:p>
          <a:endParaRPr lang="es-CL"/>
        </a:p>
      </dgm:t>
    </dgm:pt>
    <dgm:pt modelId="{5441314B-3EB6-4256-8C71-E32FE2537E2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800" dirty="0" smtClean="0"/>
            <a:t>Creación de mecanismos políticos y técnicos</a:t>
          </a:r>
          <a:endParaRPr lang="es-CL" sz="1800" dirty="0"/>
        </a:p>
      </dgm:t>
    </dgm:pt>
    <dgm:pt modelId="{06F193AC-8917-46CA-984C-3B6E1F9070E4}" type="parTrans" cxnId="{88F35B04-722E-410D-A175-ED1D68B54E67}">
      <dgm:prSet/>
      <dgm:spPr/>
      <dgm:t>
        <a:bodyPr/>
        <a:lstStyle/>
        <a:p>
          <a:endParaRPr lang="es-CL"/>
        </a:p>
      </dgm:t>
    </dgm:pt>
    <dgm:pt modelId="{50D48114-EC19-4C79-9819-6347B8C9065E}" type="sibTrans" cxnId="{88F35B04-722E-410D-A175-ED1D68B54E67}">
      <dgm:prSet/>
      <dgm:spPr/>
      <dgm:t>
        <a:bodyPr/>
        <a:lstStyle/>
        <a:p>
          <a:endParaRPr lang="es-CL"/>
        </a:p>
      </dgm:t>
    </dgm:pt>
    <dgm:pt modelId="{C81096F3-B2B0-4B37-9BF4-CB39E826A57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800" dirty="0" smtClean="0"/>
            <a:t>Asignación de recursos humanos y financieros </a:t>
          </a:r>
          <a:endParaRPr lang="es-CL" sz="1800" dirty="0"/>
        </a:p>
      </dgm:t>
    </dgm:pt>
    <dgm:pt modelId="{BA1500FA-7F94-4A36-884C-6E7E1ED3D32C}" type="parTrans" cxnId="{B22BF1FF-54CE-4FDC-8DC9-5F8809179F15}">
      <dgm:prSet/>
      <dgm:spPr/>
      <dgm:t>
        <a:bodyPr/>
        <a:lstStyle/>
        <a:p>
          <a:endParaRPr lang="es-CL"/>
        </a:p>
      </dgm:t>
    </dgm:pt>
    <dgm:pt modelId="{301B247B-6EB4-4EA2-B6A6-C69AFF2B6583}" type="sibTrans" cxnId="{B22BF1FF-54CE-4FDC-8DC9-5F8809179F15}">
      <dgm:prSet/>
      <dgm:spPr/>
      <dgm:t>
        <a:bodyPr/>
        <a:lstStyle/>
        <a:p>
          <a:endParaRPr lang="es-CL"/>
        </a:p>
      </dgm:t>
    </dgm:pt>
    <dgm:pt modelId="{694D677B-B609-47EE-925C-3F359A2B509D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800" dirty="0" smtClean="0"/>
            <a:t>Etapa de posicionamiento del Sello a nivel nacional y preparación</a:t>
          </a:r>
          <a:endParaRPr lang="es-CL" sz="1800" dirty="0"/>
        </a:p>
      </dgm:t>
    </dgm:pt>
    <dgm:pt modelId="{24981DC8-1720-4398-B992-C94C8183AF7C}" type="parTrans" cxnId="{673082C6-BC11-455F-8DE9-8155389F4022}">
      <dgm:prSet/>
      <dgm:spPr/>
    </dgm:pt>
    <dgm:pt modelId="{B2161C74-A226-4A58-BDD9-AB4ECC83AC87}" type="sibTrans" cxnId="{673082C6-BC11-455F-8DE9-8155389F4022}">
      <dgm:prSet/>
      <dgm:spPr/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965E6F5-7DB6-45E9-84B9-59A9ACCD584A}" type="pres">
      <dgm:prSet presAssocID="{731B9F16-6239-456F-BF6B-3359DD873984}" presName="node" presStyleLbl="node1" presStyleIdx="0" presStyleCnt="1" custScaleY="111656" custLinFactNeighborY="-1089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9708F58-D824-42E2-B8B4-3C330169B9E9}" type="presOf" srcId="{694D677B-B609-47EE-925C-3F359A2B509D}" destId="{9965E6F5-7DB6-45E9-84B9-59A9ACCD584A}" srcOrd="0" destOrd="1" presId="urn:microsoft.com/office/officeart/2005/8/layout/process1"/>
    <dgm:cxn modelId="{E7FB3C6F-8013-42DE-9E5A-0B1E5527D32F}" type="presOf" srcId="{5441314B-3EB6-4256-8C71-E32FE2537E2E}" destId="{9965E6F5-7DB6-45E9-84B9-59A9ACCD584A}" srcOrd="0" destOrd="3" presId="urn:microsoft.com/office/officeart/2005/8/layout/process1"/>
    <dgm:cxn modelId="{673082C6-BC11-455F-8DE9-8155389F4022}" srcId="{731B9F16-6239-456F-BF6B-3359DD873984}" destId="{694D677B-B609-47EE-925C-3F359A2B509D}" srcOrd="0" destOrd="0" parTransId="{24981DC8-1720-4398-B992-C94C8183AF7C}" sibTransId="{B2161C74-A226-4A58-BDD9-AB4ECC83AC87}"/>
    <dgm:cxn modelId="{2F31B8CD-7568-40DA-8C79-029F011D221B}" type="presOf" srcId="{731B9F16-6239-456F-BF6B-3359DD873984}" destId="{9965E6F5-7DB6-45E9-84B9-59A9ACCD584A}" srcOrd="0" destOrd="0" presId="urn:microsoft.com/office/officeart/2005/8/layout/process1"/>
    <dgm:cxn modelId="{58EFBCB7-3105-41A3-89B2-641D90BE9167}" type="presOf" srcId="{C81096F3-B2B0-4B37-9BF4-CB39E826A575}" destId="{9965E6F5-7DB6-45E9-84B9-59A9ACCD584A}" srcOrd="0" destOrd="4" presId="urn:microsoft.com/office/officeart/2005/8/layout/process1"/>
    <dgm:cxn modelId="{B22BF1FF-54CE-4FDC-8DC9-5F8809179F15}" srcId="{731B9F16-6239-456F-BF6B-3359DD873984}" destId="{C81096F3-B2B0-4B37-9BF4-CB39E826A575}" srcOrd="3" destOrd="0" parTransId="{BA1500FA-7F94-4A36-884C-6E7E1ED3D32C}" sibTransId="{301B247B-6EB4-4EA2-B6A6-C69AFF2B6583}"/>
    <dgm:cxn modelId="{F3AA9D79-706B-4461-BB62-B8CE2704D4B1}" srcId="{F853A153-E265-455C-9C12-0459FFA633E3}" destId="{731B9F16-6239-456F-BF6B-3359DD873984}" srcOrd="0" destOrd="0" parTransId="{5153C5E1-0215-4F2D-873A-9F2E35FF90DA}" sibTransId="{05B3ABB1-4704-4A39-BF59-CF29174DE5AD}"/>
    <dgm:cxn modelId="{80619994-DCEE-410E-B1AB-66CB310734E1}" type="presOf" srcId="{F853A153-E265-455C-9C12-0459FFA633E3}" destId="{C8DDE3E0-6558-4678-A7A4-631BF5286F8D}" srcOrd="0" destOrd="0" presId="urn:microsoft.com/office/officeart/2005/8/layout/process1"/>
    <dgm:cxn modelId="{9B254350-FAB0-469C-9A14-4F7C513C4940}" srcId="{731B9F16-6239-456F-BF6B-3359DD873984}" destId="{341DE42A-FC6D-4DBF-BBFD-4B5E551CF0D4}" srcOrd="1" destOrd="0" parTransId="{E8FD04E8-6D07-4F25-9BE8-4E8144D09868}" sibTransId="{1A833C42-CE4E-4999-AB59-65ED3269C68B}"/>
    <dgm:cxn modelId="{88F35B04-722E-410D-A175-ED1D68B54E67}" srcId="{731B9F16-6239-456F-BF6B-3359DD873984}" destId="{5441314B-3EB6-4256-8C71-E32FE2537E2E}" srcOrd="2" destOrd="0" parTransId="{06F193AC-8917-46CA-984C-3B6E1F9070E4}" sibTransId="{50D48114-EC19-4C79-9819-6347B8C9065E}"/>
    <dgm:cxn modelId="{581012CD-F7F6-4A6A-ABD2-680C32C6B276}" type="presOf" srcId="{341DE42A-FC6D-4DBF-BBFD-4B5E551CF0D4}" destId="{9965E6F5-7DB6-45E9-84B9-59A9ACCD584A}" srcOrd="0" destOrd="2" presId="urn:microsoft.com/office/officeart/2005/8/layout/process1"/>
    <dgm:cxn modelId="{3E1A1EDE-DAF5-4608-B378-9FE915B3E01F}" type="presParOf" srcId="{C8DDE3E0-6558-4678-A7A4-631BF5286F8D}" destId="{9965E6F5-7DB6-45E9-84B9-59A9ACCD584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20" csCatId="colorful" phldr="1"/>
      <dgm:spPr/>
      <dgm:t>
        <a:bodyPr/>
        <a:lstStyle/>
        <a:p>
          <a:endParaRPr lang="es-CL"/>
        </a:p>
      </dgm:t>
    </dgm:pt>
    <dgm:pt modelId="{81F311A3-7C21-43DE-A0BF-747BC468D24F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9892"/>
        </a:solidFill>
      </dgm:spPr>
      <dgm:t>
        <a:bodyPr/>
        <a:lstStyle/>
        <a:p>
          <a:r>
            <a:rPr lang="es-ES" sz="1600" b="1" dirty="0" smtClean="0"/>
            <a:t>AUTODIAGNÓSTICO</a:t>
          </a:r>
          <a:endParaRPr lang="es-CL" sz="1600" b="1" dirty="0"/>
        </a:p>
      </dgm:t>
    </dgm:pt>
    <dgm:pt modelId="{2E85301E-9183-4116-8ABC-4DD86F750E6A}" type="parTrans" cxnId="{1ACAF49C-6675-42BD-999B-C92FE876C806}">
      <dgm:prSet/>
      <dgm:spPr/>
      <dgm:t>
        <a:bodyPr/>
        <a:lstStyle/>
        <a:p>
          <a:endParaRPr lang="es-CL"/>
        </a:p>
      </dgm:t>
    </dgm:pt>
    <dgm:pt modelId="{F4F517A7-370B-4C12-94EC-16BF554F97CD}" type="sibTrans" cxnId="{1ACAF49C-6675-42BD-999B-C92FE876C806}">
      <dgm:prSet/>
      <dgm:spPr/>
      <dgm:t>
        <a:bodyPr/>
        <a:lstStyle/>
        <a:p>
          <a:endParaRPr lang="es-CL"/>
        </a:p>
      </dgm:t>
    </dgm:pt>
    <dgm:pt modelId="{3AA905EF-EC5C-4409-9E5C-872940B12D34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9892"/>
        </a:solidFill>
      </dgm:spPr>
      <dgm:t>
        <a:bodyPr/>
        <a:lstStyle/>
        <a:p>
          <a:r>
            <a:rPr lang="es-CL" sz="1800" dirty="0" smtClean="0"/>
            <a:t>Aplicación de instrumentos  y herramientas con indicadores cualitativos y cuantitativos</a:t>
          </a:r>
          <a:endParaRPr lang="es-CL" sz="1800" dirty="0"/>
        </a:p>
      </dgm:t>
    </dgm:pt>
    <dgm:pt modelId="{C89C15D4-670E-4E64-88DE-601CD6BB0812}" type="parTrans" cxnId="{B1B813C4-3C11-4A7E-B0B8-8A209F78FFE5}">
      <dgm:prSet/>
      <dgm:spPr/>
      <dgm:t>
        <a:bodyPr/>
        <a:lstStyle/>
        <a:p>
          <a:endParaRPr lang="es-CL"/>
        </a:p>
      </dgm:t>
    </dgm:pt>
    <dgm:pt modelId="{B02903D3-8751-404C-9575-5503D83B7CD6}" type="sibTrans" cxnId="{B1B813C4-3C11-4A7E-B0B8-8A209F78FFE5}">
      <dgm:prSet/>
      <dgm:spPr/>
      <dgm:t>
        <a:bodyPr/>
        <a:lstStyle/>
        <a:p>
          <a:endParaRPr lang="es-CL"/>
        </a:p>
      </dgm:t>
    </dgm:pt>
    <dgm:pt modelId="{F48FD487-48BE-4129-9F71-5735EB9B235B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9892"/>
        </a:solidFill>
      </dgm:spPr>
      <dgm:t>
        <a:bodyPr/>
        <a:lstStyle/>
        <a:p>
          <a:r>
            <a:rPr lang="es-CL" sz="1800" dirty="0" smtClean="0"/>
            <a:t>Construcción de la línea de base</a:t>
          </a:r>
          <a:endParaRPr lang="es-CL" sz="1800" dirty="0"/>
        </a:p>
      </dgm:t>
    </dgm:pt>
    <dgm:pt modelId="{1A89932B-6F96-4664-85F6-21FA240B84BE}" type="parTrans" cxnId="{AF1C2F53-446A-4500-8F34-D56177446D1F}">
      <dgm:prSet/>
      <dgm:spPr/>
      <dgm:t>
        <a:bodyPr/>
        <a:lstStyle/>
        <a:p>
          <a:endParaRPr lang="es-CL"/>
        </a:p>
      </dgm:t>
    </dgm:pt>
    <dgm:pt modelId="{8844B1DF-CBD1-4C71-BC92-5270FF977F24}" type="sibTrans" cxnId="{AF1C2F53-446A-4500-8F34-D56177446D1F}">
      <dgm:prSet/>
      <dgm:spPr/>
      <dgm:t>
        <a:bodyPr/>
        <a:lstStyle/>
        <a:p>
          <a:endParaRPr lang="es-CL"/>
        </a:p>
      </dgm:t>
    </dgm:pt>
    <dgm:pt modelId="{31AE56B5-780A-4AF7-9C47-73884762A5E4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9892"/>
        </a:solidFill>
      </dgm:spPr>
      <dgm:t>
        <a:bodyPr/>
        <a:lstStyle/>
        <a:p>
          <a:r>
            <a:rPr lang="es-CL" sz="1800" dirty="0" smtClean="0"/>
            <a:t>Subir información en la plataforma en línea</a:t>
          </a:r>
          <a:endParaRPr lang="es-CL" sz="1800" dirty="0"/>
        </a:p>
      </dgm:t>
    </dgm:pt>
    <dgm:pt modelId="{37EE5DFB-5A27-4ED0-8085-26FF3D61CBB5}" type="parTrans" cxnId="{8B614E29-0C37-4E6C-8F85-A04036B249A9}">
      <dgm:prSet/>
      <dgm:spPr/>
      <dgm:t>
        <a:bodyPr/>
        <a:lstStyle/>
        <a:p>
          <a:endParaRPr lang="es-CL"/>
        </a:p>
      </dgm:t>
    </dgm:pt>
    <dgm:pt modelId="{990B741D-62E9-428D-ABE8-DF600CAA7E74}" type="sibTrans" cxnId="{8B614E29-0C37-4E6C-8F85-A04036B249A9}">
      <dgm:prSet/>
      <dgm:spPr/>
      <dgm:t>
        <a:bodyPr/>
        <a:lstStyle/>
        <a:p>
          <a:endParaRPr lang="es-CL"/>
        </a:p>
      </dgm:t>
    </dgm:pt>
    <dgm:pt modelId="{47F440C3-8420-4084-A899-A2F8578C33BF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9892"/>
        </a:solidFill>
      </dgm:spPr>
      <dgm:t>
        <a:bodyPr/>
        <a:lstStyle/>
        <a:p>
          <a:r>
            <a:rPr lang="es-CL" sz="1800" dirty="0" smtClean="0"/>
            <a:t>Reporte generado con información de las fortalezas y debilidades.</a:t>
          </a:r>
          <a:endParaRPr lang="es-CL" sz="1800" dirty="0"/>
        </a:p>
      </dgm:t>
    </dgm:pt>
    <dgm:pt modelId="{33E2BCA8-7BA1-4B6D-9C3B-812A758B8CFF}" type="parTrans" cxnId="{79B97613-A27F-4BBD-B789-518FEE837B3B}">
      <dgm:prSet/>
      <dgm:spPr/>
      <dgm:t>
        <a:bodyPr/>
        <a:lstStyle/>
        <a:p>
          <a:endParaRPr lang="es-CL"/>
        </a:p>
      </dgm:t>
    </dgm:pt>
    <dgm:pt modelId="{5EE3261F-8CBC-4A1A-A438-7113B48910C8}" type="sibTrans" cxnId="{79B97613-A27F-4BBD-B789-518FEE837B3B}">
      <dgm:prSet/>
      <dgm:spPr/>
      <dgm:t>
        <a:bodyPr/>
        <a:lstStyle/>
        <a:p>
          <a:endParaRPr lang="es-CL"/>
        </a:p>
      </dgm:t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06BE7D6-E196-41C0-A536-83FDD7EF1B59}" type="pres">
      <dgm:prSet presAssocID="{81F311A3-7C21-43DE-A0BF-747BC468D24F}" presName="node" presStyleLbl="node1" presStyleIdx="0" presStyleCnt="1" custScaleX="119658" custLinFactNeighborX="-31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A6FAACE-2CA6-41FC-8489-6A41D9B2292A}" type="presOf" srcId="{F48FD487-48BE-4129-9F71-5735EB9B235B}" destId="{D06BE7D6-E196-41C0-A536-83FDD7EF1B59}" srcOrd="0" destOrd="2" presId="urn:microsoft.com/office/officeart/2005/8/layout/process1"/>
    <dgm:cxn modelId="{8B614E29-0C37-4E6C-8F85-A04036B249A9}" srcId="{81F311A3-7C21-43DE-A0BF-747BC468D24F}" destId="{31AE56B5-780A-4AF7-9C47-73884762A5E4}" srcOrd="2" destOrd="0" parTransId="{37EE5DFB-5A27-4ED0-8085-26FF3D61CBB5}" sibTransId="{990B741D-62E9-428D-ABE8-DF600CAA7E74}"/>
    <dgm:cxn modelId="{AF1C2F53-446A-4500-8F34-D56177446D1F}" srcId="{81F311A3-7C21-43DE-A0BF-747BC468D24F}" destId="{F48FD487-48BE-4129-9F71-5735EB9B235B}" srcOrd="1" destOrd="0" parTransId="{1A89932B-6F96-4664-85F6-21FA240B84BE}" sibTransId="{8844B1DF-CBD1-4C71-BC92-5270FF977F24}"/>
    <dgm:cxn modelId="{1ACAF49C-6675-42BD-999B-C92FE876C806}" srcId="{F853A153-E265-455C-9C12-0459FFA633E3}" destId="{81F311A3-7C21-43DE-A0BF-747BC468D24F}" srcOrd="0" destOrd="0" parTransId="{2E85301E-9183-4116-8ABC-4DD86F750E6A}" sibTransId="{F4F517A7-370B-4C12-94EC-16BF554F97CD}"/>
    <dgm:cxn modelId="{787EEBF3-D3BC-4CC2-9066-70E0870B6983}" type="presOf" srcId="{F853A153-E265-455C-9C12-0459FFA633E3}" destId="{C8DDE3E0-6558-4678-A7A4-631BF5286F8D}" srcOrd="0" destOrd="0" presId="urn:microsoft.com/office/officeart/2005/8/layout/process1"/>
    <dgm:cxn modelId="{5FC3EEF2-052A-4787-8B9D-C71669E80D5B}" type="presOf" srcId="{47F440C3-8420-4084-A899-A2F8578C33BF}" destId="{D06BE7D6-E196-41C0-A536-83FDD7EF1B59}" srcOrd="0" destOrd="4" presId="urn:microsoft.com/office/officeart/2005/8/layout/process1"/>
    <dgm:cxn modelId="{DE5C7B56-3093-44EF-A301-0FDAD643398D}" type="presOf" srcId="{81F311A3-7C21-43DE-A0BF-747BC468D24F}" destId="{D06BE7D6-E196-41C0-A536-83FDD7EF1B59}" srcOrd="0" destOrd="0" presId="urn:microsoft.com/office/officeart/2005/8/layout/process1"/>
    <dgm:cxn modelId="{79B97613-A27F-4BBD-B789-518FEE837B3B}" srcId="{81F311A3-7C21-43DE-A0BF-747BC468D24F}" destId="{47F440C3-8420-4084-A899-A2F8578C33BF}" srcOrd="3" destOrd="0" parTransId="{33E2BCA8-7BA1-4B6D-9C3B-812A758B8CFF}" sibTransId="{5EE3261F-8CBC-4A1A-A438-7113B48910C8}"/>
    <dgm:cxn modelId="{B1B813C4-3C11-4A7E-B0B8-8A209F78FFE5}" srcId="{81F311A3-7C21-43DE-A0BF-747BC468D24F}" destId="{3AA905EF-EC5C-4409-9E5C-872940B12D34}" srcOrd="0" destOrd="0" parTransId="{C89C15D4-670E-4E64-88DE-601CD6BB0812}" sibTransId="{B02903D3-8751-404C-9575-5503D83B7CD6}"/>
    <dgm:cxn modelId="{D4539A4D-7D72-4942-990F-E7EB2049880A}" type="presOf" srcId="{31AE56B5-780A-4AF7-9C47-73884762A5E4}" destId="{D06BE7D6-E196-41C0-A536-83FDD7EF1B59}" srcOrd="0" destOrd="3" presId="urn:microsoft.com/office/officeart/2005/8/layout/process1"/>
    <dgm:cxn modelId="{2D40A847-1BAE-41FA-90A7-07CBCD101D06}" type="presOf" srcId="{3AA905EF-EC5C-4409-9E5C-872940B12D34}" destId="{D06BE7D6-E196-41C0-A536-83FDD7EF1B59}" srcOrd="0" destOrd="1" presId="urn:microsoft.com/office/officeart/2005/8/layout/process1"/>
    <dgm:cxn modelId="{4899F00E-F1CA-4728-965E-AC6D0E3BFCD4}" type="presParOf" srcId="{C8DDE3E0-6558-4678-A7A4-631BF5286F8D}" destId="{D06BE7D6-E196-41C0-A536-83FDD7EF1B5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21" csCatId="colorful" phldr="1"/>
      <dgm:spPr/>
      <dgm:t>
        <a:bodyPr/>
        <a:lstStyle/>
        <a:p>
          <a:endParaRPr lang="es-CL"/>
        </a:p>
      </dgm:t>
    </dgm:pt>
    <dgm:pt modelId="{C7AA1BFD-A896-4AC0-8FD9-F3B8444C8AC0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s-ES" sz="1600" b="1" dirty="0" smtClean="0"/>
            <a:t>ELABORAR PLAN DE ACCIÒN</a:t>
          </a:r>
          <a:endParaRPr lang="es-CL" sz="1600" b="1" dirty="0"/>
        </a:p>
      </dgm:t>
    </dgm:pt>
    <dgm:pt modelId="{0A1511F3-50E2-4FCE-A677-7397EFDCDD59}" type="parTrans" cxnId="{12806040-F4B2-4FA8-9F8C-5E868436E96C}">
      <dgm:prSet/>
      <dgm:spPr/>
      <dgm:t>
        <a:bodyPr/>
        <a:lstStyle/>
        <a:p>
          <a:endParaRPr lang="es-CL"/>
        </a:p>
      </dgm:t>
    </dgm:pt>
    <dgm:pt modelId="{A429818A-682E-479C-9690-1F5D673CEF66}" type="sibTrans" cxnId="{12806040-F4B2-4FA8-9F8C-5E868436E96C}">
      <dgm:prSet/>
      <dgm:spPr/>
      <dgm:t>
        <a:bodyPr/>
        <a:lstStyle/>
        <a:p>
          <a:endParaRPr lang="es-CL"/>
        </a:p>
      </dgm:t>
    </dgm:pt>
    <dgm:pt modelId="{9059257A-64AD-4DE0-ACBF-AB2E6C2934B9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s-CL" sz="1800" dirty="0" smtClean="0"/>
            <a:t>Validación participativa  del plan.</a:t>
          </a:r>
          <a:endParaRPr lang="es-CL" sz="1800" dirty="0"/>
        </a:p>
      </dgm:t>
    </dgm:pt>
    <dgm:pt modelId="{5F2421D5-CD7E-483D-A94B-1AA436E6FC47}" type="sibTrans" cxnId="{46D8DE10-243B-4AA5-9F1C-4C3A91F6DCAA}">
      <dgm:prSet/>
      <dgm:spPr/>
      <dgm:t>
        <a:bodyPr/>
        <a:lstStyle/>
        <a:p>
          <a:endParaRPr lang="es-CL"/>
        </a:p>
      </dgm:t>
    </dgm:pt>
    <dgm:pt modelId="{4CFE4C7E-114C-41D8-90A0-2EC011578C27}" type="parTrans" cxnId="{46D8DE10-243B-4AA5-9F1C-4C3A91F6DCAA}">
      <dgm:prSet/>
      <dgm:spPr/>
      <dgm:t>
        <a:bodyPr/>
        <a:lstStyle/>
        <a:p>
          <a:endParaRPr lang="es-CL"/>
        </a:p>
      </dgm:t>
    </dgm:pt>
    <dgm:pt modelId="{06AEE01D-0886-451C-BE17-ECAD15669128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s-CL" sz="1600" dirty="0" smtClean="0"/>
            <a:t>El</a:t>
          </a:r>
          <a:r>
            <a:rPr lang="es-CL" sz="1800" dirty="0" smtClean="0"/>
            <a:t>aborar Plan de Acción para la mejora en las áreas de desempeño que necesitan fortalecer.</a:t>
          </a:r>
          <a:endParaRPr lang="es-CL" sz="1800" dirty="0"/>
        </a:p>
      </dgm:t>
    </dgm:pt>
    <dgm:pt modelId="{85CEF500-CCC4-4196-9259-46902F84A835}" type="sibTrans" cxnId="{0CFD5115-F0F6-4B3C-AED1-C4D2FB7CCF42}">
      <dgm:prSet/>
      <dgm:spPr/>
      <dgm:t>
        <a:bodyPr/>
        <a:lstStyle/>
        <a:p>
          <a:endParaRPr lang="es-CL"/>
        </a:p>
      </dgm:t>
    </dgm:pt>
    <dgm:pt modelId="{2595D082-F4AD-4CB4-878E-0594F327D709}" type="parTrans" cxnId="{0CFD5115-F0F6-4B3C-AED1-C4D2FB7CCF42}">
      <dgm:prSet/>
      <dgm:spPr/>
      <dgm:t>
        <a:bodyPr/>
        <a:lstStyle/>
        <a:p>
          <a:endParaRPr lang="es-CL"/>
        </a:p>
      </dgm:t>
    </dgm:pt>
    <dgm:pt modelId="{44553C2C-86D4-4615-9FB0-369523618277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s-CL" sz="1800" dirty="0" smtClean="0"/>
            <a:t>Asignación de recursos humanos y financieros, responsabilidades  cronograma</a:t>
          </a:r>
          <a:endParaRPr lang="es-CL" sz="1800" dirty="0"/>
        </a:p>
      </dgm:t>
    </dgm:pt>
    <dgm:pt modelId="{9BBDB924-A484-45F9-836D-9D6C7CCD15D0}" type="parTrans" cxnId="{8B34BE80-0B96-4929-B342-A7756D45B963}">
      <dgm:prSet/>
      <dgm:spPr/>
      <dgm:t>
        <a:bodyPr/>
        <a:lstStyle/>
        <a:p>
          <a:endParaRPr lang="es-CL"/>
        </a:p>
      </dgm:t>
    </dgm:pt>
    <dgm:pt modelId="{6A72EE79-A0C9-48DF-96F0-6AC9913BADD2}" type="sibTrans" cxnId="{8B34BE80-0B96-4929-B342-A7756D45B963}">
      <dgm:prSet/>
      <dgm:spPr/>
      <dgm:t>
        <a:bodyPr/>
        <a:lstStyle/>
        <a:p>
          <a:endParaRPr lang="es-CL"/>
        </a:p>
      </dgm:t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2B0642D-0311-4D7C-AB2B-F022AA72BB00}" type="pres">
      <dgm:prSet presAssocID="{C7AA1BFD-A896-4AC0-8FD9-F3B8444C8AC0}" presName="node" presStyleLbl="node1" presStyleIdx="0" presStyleCnt="1" custScaleX="11562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DCE3A5D-592F-4D50-8FBF-DBEF7183AD59}" type="presOf" srcId="{F853A153-E265-455C-9C12-0459FFA633E3}" destId="{C8DDE3E0-6558-4678-A7A4-631BF5286F8D}" srcOrd="0" destOrd="0" presId="urn:microsoft.com/office/officeart/2005/8/layout/process1"/>
    <dgm:cxn modelId="{46D8DE10-243B-4AA5-9F1C-4C3A91F6DCAA}" srcId="{C7AA1BFD-A896-4AC0-8FD9-F3B8444C8AC0}" destId="{9059257A-64AD-4DE0-ACBF-AB2E6C2934B9}" srcOrd="2" destOrd="0" parTransId="{4CFE4C7E-114C-41D8-90A0-2EC011578C27}" sibTransId="{5F2421D5-CD7E-483D-A94B-1AA436E6FC47}"/>
    <dgm:cxn modelId="{863EBAC6-B6DF-497E-9C9F-83212456E727}" type="presOf" srcId="{C7AA1BFD-A896-4AC0-8FD9-F3B8444C8AC0}" destId="{82B0642D-0311-4D7C-AB2B-F022AA72BB00}" srcOrd="0" destOrd="0" presId="urn:microsoft.com/office/officeart/2005/8/layout/process1"/>
    <dgm:cxn modelId="{272D6E84-FA30-4C9E-832F-86BB6CED941F}" type="presOf" srcId="{44553C2C-86D4-4615-9FB0-369523618277}" destId="{82B0642D-0311-4D7C-AB2B-F022AA72BB00}" srcOrd="0" destOrd="2" presId="urn:microsoft.com/office/officeart/2005/8/layout/process1"/>
    <dgm:cxn modelId="{12806040-F4B2-4FA8-9F8C-5E868436E96C}" srcId="{F853A153-E265-455C-9C12-0459FFA633E3}" destId="{C7AA1BFD-A896-4AC0-8FD9-F3B8444C8AC0}" srcOrd="0" destOrd="0" parTransId="{0A1511F3-50E2-4FCE-A677-7397EFDCDD59}" sibTransId="{A429818A-682E-479C-9690-1F5D673CEF66}"/>
    <dgm:cxn modelId="{0CFD5115-F0F6-4B3C-AED1-C4D2FB7CCF42}" srcId="{C7AA1BFD-A896-4AC0-8FD9-F3B8444C8AC0}" destId="{06AEE01D-0886-451C-BE17-ECAD15669128}" srcOrd="0" destOrd="0" parTransId="{2595D082-F4AD-4CB4-878E-0594F327D709}" sibTransId="{85CEF500-CCC4-4196-9259-46902F84A835}"/>
    <dgm:cxn modelId="{2CCBE0EE-D8DF-4F92-820D-E1B73E023360}" type="presOf" srcId="{9059257A-64AD-4DE0-ACBF-AB2E6C2934B9}" destId="{82B0642D-0311-4D7C-AB2B-F022AA72BB00}" srcOrd="0" destOrd="3" presId="urn:microsoft.com/office/officeart/2005/8/layout/process1"/>
    <dgm:cxn modelId="{8B34BE80-0B96-4929-B342-A7756D45B963}" srcId="{C7AA1BFD-A896-4AC0-8FD9-F3B8444C8AC0}" destId="{44553C2C-86D4-4615-9FB0-369523618277}" srcOrd="1" destOrd="0" parTransId="{9BBDB924-A484-45F9-836D-9D6C7CCD15D0}" sibTransId="{6A72EE79-A0C9-48DF-96F0-6AC9913BADD2}"/>
    <dgm:cxn modelId="{A65910BB-7BB4-4409-934A-F8EC43113E9A}" type="presOf" srcId="{06AEE01D-0886-451C-BE17-ECAD15669128}" destId="{82B0642D-0311-4D7C-AB2B-F022AA72BB00}" srcOrd="0" destOrd="1" presId="urn:microsoft.com/office/officeart/2005/8/layout/process1"/>
    <dgm:cxn modelId="{81FB423E-DD7C-428E-957A-B18CADE97BCF}" type="presParOf" srcId="{C8DDE3E0-6558-4678-A7A4-631BF5286F8D}" destId="{82B0642D-0311-4D7C-AB2B-F022AA72BB0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22" csCatId="colorful" phldr="1"/>
      <dgm:spPr/>
      <dgm:t>
        <a:bodyPr/>
        <a:lstStyle/>
        <a:p>
          <a:endParaRPr lang="es-CL"/>
        </a:p>
      </dgm:t>
    </dgm:pt>
    <dgm:pt modelId="{25069014-9701-48A5-9FC6-CE32F07630D8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s-ES" sz="1600" b="1" dirty="0" smtClean="0"/>
            <a:t>IMPLEMENTAR PLAN DE ACCIÓN</a:t>
          </a:r>
          <a:endParaRPr lang="es-CL" sz="1600" b="1" dirty="0"/>
        </a:p>
      </dgm:t>
    </dgm:pt>
    <dgm:pt modelId="{2FFA0068-3B02-4386-A677-7596E4965A12}" type="parTrans" cxnId="{87A4590E-51EA-4942-BD1C-92FE3700BAA6}">
      <dgm:prSet/>
      <dgm:spPr/>
      <dgm:t>
        <a:bodyPr/>
        <a:lstStyle/>
        <a:p>
          <a:endParaRPr lang="es-CL"/>
        </a:p>
      </dgm:t>
    </dgm:pt>
    <dgm:pt modelId="{CB9D1FBE-3035-4292-8C2D-86B39D64B0DA}" type="sibTrans" cxnId="{87A4590E-51EA-4942-BD1C-92FE3700BAA6}">
      <dgm:prSet/>
      <dgm:spPr/>
      <dgm:t>
        <a:bodyPr/>
        <a:lstStyle/>
        <a:p>
          <a:endParaRPr lang="es-CL"/>
        </a:p>
      </dgm:t>
    </dgm:pt>
    <dgm:pt modelId="{E6ED950F-13B0-40E8-AA88-42B7576D9E65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s-CL" sz="1800" dirty="0" smtClean="0"/>
            <a:t>Implementar acciones y medidas definidas en el plan de acción.</a:t>
          </a:r>
          <a:endParaRPr lang="es-CL" sz="1800" dirty="0"/>
        </a:p>
      </dgm:t>
    </dgm:pt>
    <dgm:pt modelId="{84B1827A-5412-43A7-A892-EDADF0F633FC}" type="parTrans" cxnId="{6AB902BD-9D36-443C-B5C4-7D9FA1F2B733}">
      <dgm:prSet/>
      <dgm:spPr/>
      <dgm:t>
        <a:bodyPr/>
        <a:lstStyle/>
        <a:p>
          <a:endParaRPr lang="es-CL"/>
        </a:p>
      </dgm:t>
    </dgm:pt>
    <dgm:pt modelId="{B83CA8C1-AD78-4C57-B856-A79D66C34FD3}" type="sibTrans" cxnId="{6AB902BD-9D36-443C-B5C4-7D9FA1F2B733}">
      <dgm:prSet/>
      <dgm:spPr/>
      <dgm:t>
        <a:bodyPr/>
        <a:lstStyle/>
        <a:p>
          <a:endParaRPr lang="es-CL"/>
        </a:p>
      </dgm:t>
    </dgm:pt>
    <dgm:pt modelId="{C65EDD81-6832-4136-B8C3-C8D12C3D81A8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s-CL" sz="1800" dirty="0" smtClean="0"/>
            <a:t>Monitoreo durante los meses de la implementación.</a:t>
          </a:r>
          <a:endParaRPr lang="es-CL" sz="1800" dirty="0"/>
        </a:p>
      </dgm:t>
    </dgm:pt>
    <dgm:pt modelId="{7E41E632-6F84-44C4-A36B-E648C9C6ED38}" type="parTrans" cxnId="{3736D85A-AA35-466B-A94C-167BFF241DA5}">
      <dgm:prSet/>
      <dgm:spPr/>
      <dgm:t>
        <a:bodyPr/>
        <a:lstStyle/>
        <a:p>
          <a:endParaRPr lang="es-CL"/>
        </a:p>
      </dgm:t>
    </dgm:pt>
    <dgm:pt modelId="{AE0F9DCD-6D59-497C-9ACA-CE67385497C7}" type="sibTrans" cxnId="{3736D85A-AA35-466B-A94C-167BFF241DA5}">
      <dgm:prSet/>
      <dgm:spPr/>
      <dgm:t>
        <a:bodyPr/>
        <a:lstStyle/>
        <a:p>
          <a:endParaRPr lang="es-CL"/>
        </a:p>
      </dgm:t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BAB5B26-DB00-4EED-A14C-676BA3F19BFA}" type="pres">
      <dgm:prSet presAssocID="{25069014-9701-48A5-9FC6-CE32F07630D8}" presName="node" presStyleLbl="node1" presStyleIdx="0" presStyleCnt="1" custScaleY="12311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7A4590E-51EA-4942-BD1C-92FE3700BAA6}" srcId="{F853A153-E265-455C-9C12-0459FFA633E3}" destId="{25069014-9701-48A5-9FC6-CE32F07630D8}" srcOrd="0" destOrd="0" parTransId="{2FFA0068-3B02-4386-A677-7596E4965A12}" sibTransId="{CB9D1FBE-3035-4292-8C2D-86B39D64B0DA}"/>
    <dgm:cxn modelId="{6AB902BD-9D36-443C-B5C4-7D9FA1F2B733}" srcId="{25069014-9701-48A5-9FC6-CE32F07630D8}" destId="{E6ED950F-13B0-40E8-AA88-42B7576D9E65}" srcOrd="0" destOrd="0" parTransId="{84B1827A-5412-43A7-A892-EDADF0F633FC}" sibTransId="{B83CA8C1-AD78-4C57-B856-A79D66C34FD3}"/>
    <dgm:cxn modelId="{F234725F-6F2F-493D-BF01-46B13BE564A3}" type="presOf" srcId="{C65EDD81-6832-4136-B8C3-C8D12C3D81A8}" destId="{0BAB5B26-DB00-4EED-A14C-676BA3F19BFA}" srcOrd="0" destOrd="2" presId="urn:microsoft.com/office/officeart/2005/8/layout/process1"/>
    <dgm:cxn modelId="{097AF0BD-6E8E-460A-9875-CB5169FC780A}" type="presOf" srcId="{25069014-9701-48A5-9FC6-CE32F07630D8}" destId="{0BAB5B26-DB00-4EED-A14C-676BA3F19BFA}" srcOrd="0" destOrd="0" presId="urn:microsoft.com/office/officeart/2005/8/layout/process1"/>
    <dgm:cxn modelId="{3736D85A-AA35-466B-A94C-167BFF241DA5}" srcId="{25069014-9701-48A5-9FC6-CE32F07630D8}" destId="{C65EDD81-6832-4136-B8C3-C8D12C3D81A8}" srcOrd="1" destOrd="0" parTransId="{7E41E632-6F84-44C4-A36B-E648C9C6ED38}" sibTransId="{AE0F9DCD-6D59-497C-9ACA-CE67385497C7}"/>
    <dgm:cxn modelId="{1BF1A70B-F5EB-4589-B259-ACFA75229068}" type="presOf" srcId="{E6ED950F-13B0-40E8-AA88-42B7576D9E65}" destId="{0BAB5B26-DB00-4EED-A14C-676BA3F19BFA}" srcOrd="0" destOrd="1" presId="urn:microsoft.com/office/officeart/2005/8/layout/process1"/>
    <dgm:cxn modelId="{8E38D052-9F2C-4F3E-BFFD-DC73448FBA16}" type="presOf" srcId="{F853A153-E265-455C-9C12-0459FFA633E3}" destId="{C8DDE3E0-6558-4678-A7A4-631BF5286F8D}" srcOrd="0" destOrd="0" presId="urn:microsoft.com/office/officeart/2005/8/layout/process1"/>
    <dgm:cxn modelId="{39B11D54-6A1F-4C60-B340-01B5352DCDB7}" type="presParOf" srcId="{C8DDE3E0-6558-4678-A7A4-631BF5286F8D}" destId="{0BAB5B26-DB00-4EED-A14C-676BA3F19BF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23" csCatId="colorful" phldr="1"/>
      <dgm:spPr/>
      <dgm:t>
        <a:bodyPr/>
        <a:lstStyle/>
        <a:p>
          <a:endParaRPr lang="es-CL"/>
        </a:p>
      </dgm:t>
    </dgm:pt>
    <dgm:pt modelId="{3A03A801-2C08-45CF-AAC9-D7E195D22B98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600" b="1" dirty="0" smtClean="0"/>
            <a:t>EVALUACIÓN </a:t>
          </a:r>
          <a:r>
            <a:rPr lang="es-ES" sz="1600" b="1" dirty="0" smtClean="0"/>
            <a:t>EXTERNA</a:t>
          </a:r>
          <a:endParaRPr lang="es-CL" sz="1600" b="1" dirty="0"/>
        </a:p>
      </dgm:t>
    </dgm:pt>
    <dgm:pt modelId="{03522BB9-6BB8-4616-BDE2-8F167E070FAE}" type="parTrans" cxnId="{012910A9-6BB7-4FEF-A1C8-A3444E032DDD}">
      <dgm:prSet/>
      <dgm:spPr/>
      <dgm:t>
        <a:bodyPr/>
        <a:lstStyle/>
        <a:p>
          <a:endParaRPr lang="es-CL"/>
        </a:p>
      </dgm:t>
    </dgm:pt>
    <dgm:pt modelId="{686E34CF-1565-4602-88A3-8BD2E1CBB465}" type="sibTrans" cxnId="{012910A9-6BB7-4FEF-A1C8-A3444E032DDD}">
      <dgm:prSet/>
      <dgm:spPr/>
      <dgm:t>
        <a:bodyPr/>
        <a:lstStyle/>
        <a:p>
          <a:endParaRPr lang="es-CL"/>
        </a:p>
      </dgm:t>
    </dgm:pt>
    <dgm:pt modelId="{9CC82FAF-FE4F-4028-A5DD-CB87434FEB94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L" sz="1800" dirty="0" smtClean="0"/>
            <a:t>Selección e inducción/capacitación del equipo auditor externo.</a:t>
          </a:r>
          <a:endParaRPr lang="es-CL" sz="1800" dirty="0"/>
        </a:p>
      </dgm:t>
    </dgm:pt>
    <dgm:pt modelId="{52EACF86-2D96-4BDF-88DF-71002E324E2D}" type="parTrans" cxnId="{DE656270-664D-4212-8940-F70F05F9A689}">
      <dgm:prSet/>
      <dgm:spPr/>
      <dgm:t>
        <a:bodyPr/>
        <a:lstStyle/>
        <a:p>
          <a:endParaRPr lang="es-CL"/>
        </a:p>
      </dgm:t>
    </dgm:pt>
    <dgm:pt modelId="{ECE4226B-A3DA-4E40-9665-FD0823B3E8C4}" type="sibTrans" cxnId="{DE656270-664D-4212-8940-F70F05F9A689}">
      <dgm:prSet/>
      <dgm:spPr/>
      <dgm:t>
        <a:bodyPr/>
        <a:lstStyle/>
        <a:p>
          <a:endParaRPr lang="es-CL"/>
        </a:p>
      </dgm:t>
    </dgm:pt>
    <dgm:pt modelId="{0432CDDF-31B2-4230-A132-15E67A363028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L" sz="1800" dirty="0" smtClean="0"/>
            <a:t>Elaboración y entrega del informe de </a:t>
          </a:r>
          <a:r>
            <a:rPr lang="es-CL" sz="1800" dirty="0" smtClean="0"/>
            <a:t>evaluación </a:t>
          </a:r>
          <a:r>
            <a:rPr lang="es-CL" sz="1800" dirty="0" smtClean="0"/>
            <a:t>con las recomendaciones de </a:t>
          </a:r>
          <a:r>
            <a:rPr lang="es-CL" sz="1800" dirty="0" smtClean="0"/>
            <a:t>reconocimiento. </a:t>
          </a:r>
          <a:endParaRPr lang="es-CL" sz="1800" dirty="0"/>
        </a:p>
      </dgm:t>
    </dgm:pt>
    <dgm:pt modelId="{53B57438-D485-4005-B93E-1DB994DC77B7}" type="parTrans" cxnId="{44333F88-B032-4FC4-9A99-7164829CC277}">
      <dgm:prSet/>
      <dgm:spPr/>
      <dgm:t>
        <a:bodyPr/>
        <a:lstStyle/>
        <a:p>
          <a:endParaRPr lang="es-CL"/>
        </a:p>
      </dgm:t>
    </dgm:pt>
    <dgm:pt modelId="{DE95FA68-B430-423B-8DC5-E6735718B206}" type="sibTrans" cxnId="{44333F88-B032-4FC4-9A99-7164829CC277}">
      <dgm:prSet/>
      <dgm:spPr/>
      <dgm:t>
        <a:bodyPr/>
        <a:lstStyle/>
        <a:p>
          <a:endParaRPr lang="es-CL"/>
        </a:p>
      </dgm:t>
    </dgm:pt>
    <dgm:pt modelId="{630B66EB-D552-41D8-9796-8DDA2483CCB4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L" sz="1800" dirty="0" smtClean="0"/>
            <a:t>Equipo </a:t>
          </a:r>
          <a:r>
            <a:rPr lang="es-CL" sz="1800" dirty="0" smtClean="0"/>
            <a:t>evaluador </a:t>
          </a:r>
          <a:r>
            <a:rPr lang="es-CL" sz="1800" dirty="0" smtClean="0"/>
            <a:t>externo que evaluará el cumplimiento de los estándares e indicadores asociados </a:t>
          </a:r>
          <a:r>
            <a:rPr lang="es-CL" sz="1800" dirty="0" smtClean="0"/>
            <a:t> al reconocimiento.</a:t>
          </a:r>
          <a:endParaRPr lang="es-CL" sz="1800" dirty="0"/>
        </a:p>
      </dgm:t>
    </dgm:pt>
    <dgm:pt modelId="{005CFB58-77C6-4BF1-98A9-7AA79B578892}" type="parTrans" cxnId="{231000B9-D221-4BA7-9CAB-6A8474936A72}">
      <dgm:prSet/>
      <dgm:spPr/>
      <dgm:t>
        <a:bodyPr/>
        <a:lstStyle/>
        <a:p>
          <a:endParaRPr lang="es-CL"/>
        </a:p>
      </dgm:t>
    </dgm:pt>
    <dgm:pt modelId="{4E5C165C-CEFB-4560-9BB8-76FA0BDB896F}" type="sibTrans" cxnId="{231000B9-D221-4BA7-9CAB-6A8474936A72}">
      <dgm:prSet/>
      <dgm:spPr/>
      <dgm:t>
        <a:bodyPr/>
        <a:lstStyle/>
        <a:p>
          <a:endParaRPr lang="es-CL"/>
        </a:p>
      </dgm:t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EBAE53A-09D8-4255-B747-ED2596658C3C}" type="pres">
      <dgm:prSet presAssocID="{3A03A801-2C08-45CF-AAC9-D7E195D22B98}" presName="node" presStyleLbl="node1" presStyleIdx="0" presStyleCnt="1" custScaleX="11977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31000B9-D221-4BA7-9CAB-6A8474936A72}" srcId="{3A03A801-2C08-45CF-AAC9-D7E195D22B98}" destId="{630B66EB-D552-41D8-9796-8DDA2483CCB4}" srcOrd="1" destOrd="0" parTransId="{005CFB58-77C6-4BF1-98A9-7AA79B578892}" sibTransId="{4E5C165C-CEFB-4560-9BB8-76FA0BDB896F}"/>
    <dgm:cxn modelId="{77656C2D-FBF0-47D4-B115-0B90EB9396B5}" type="presOf" srcId="{F853A153-E265-455C-9C12-0459FFA633E3}" destId="{C8DDE3E0-6558-4678-A7A4-631BF5286F8D}" srcOrd="0" destOrd="0" presId="urn:microsoft.com/office/officeart/2005/8/layout/process1"/>
    <dgm:cxn modelId="{012910A9-6BB7-4FEF-A1C8-A3444E032DDD}" srcId="{F853A153-E265-455C-9C12-0459FFA633E3}" destId="{3A03A801-2C08-45CF-AAC9-D7E195D22B98}" srcOrd="0" destOrd="0" parTransId="{03522BB9-6BB8-4616-BDE2-8F167E070FAE}" sibTransId="{686E34CF-1565-4602-88A3-8BD2E1CBB465}"/>
    <dgm:cxn modelId="{201F52CB-9E01-40F5-A737-210B152341FB}" type="presOf" srcId="{9CC82FAF-FE4F-4028-A5DD-CB87434FEB94}" destId="{EEBAE53A-09D8-4255-B747-ED2596658C3C}" srcOrd="0" destOrd="1" presId="urn:microsoft.com/office/officeart/2005/8/layout/process1"/>
    <dgm:cxn modelId="{4285FB2E-2021-4A51-9F7E-661ECD2EBFB7}" type="presOf" srcId="{630B66EB-D552-41D8-9796-8DDA2483CCB4}" destId="{EEBAE53A-09D8-4255-B747-ED2596658C3C}" srcOrd="0" destOrd="2" presId="urn:microsoft.com/office/officeart/2005/8/layout/process1"/>
    <dgm:cxn modelId="{DE656270-664D-4212-8940-F70F05F9A689}" srcId="{3A03A801-2C08-45CF-AAC9-D7E195D22B98}" destId="{9CC82FAF-FE4F-4028-A5DD-CB87434FEB94}" srcOrd="0" destOrd="0" parTransId="{52EACF86-2D96-4BDF-88DF-71002E324E2D}" sibTransId="{ECE4226B-A3DA-4E40-9665-FD0823B3E8C4}"/>
    <dgm:cxn modelId="{2B3AB947-7168-466E-84F9-EB693B099627}" type="presOf" srcId="{0432CDDF-31B2-4230-A132-15E67A363028}" destId="{EEBAE53A-09D8-4255-B747-ED2596658C3C}" srcOrd="0" destOrd="3" presId="urn:microsoft.com/office/officeart/2005/8/layout/process1"/>
    <dgm:cxn modelId="{44333F88-B032-4FC4-9A99-7164829CC277}" srcId="{3A03A801-2C08-45CF-AAC9-D7E195D22B98}" destId="{0432CDDF-31B2-4230-A132-15E67A363028}" srcOrd="2" destOrd="0" parTransId="{53B57438-D485-4005-B93E-1DB994DC77B7}" sibTransId="{DE95FA68-B430-423B-8DC5-E6735718B206}"/>
    <dgm:cxn modelId="{BFBC19F2-CD6E-41A9-9F63-DD39DC520444}" type="presOf" srcId="{3A03A801-2C08-45CF-AAC9-D7E195D22B98}" destId="{EEBAE53A-09D8-4255-B747-ED2596658C3C}" srcOrd="0" destOrd="0" presId="urn:microsoft.com/office/officeart/2005/8/layout/process1"/>
    <dgm:cxn modelId="{497FCE0A-F5CF-414F-9312-72A63D4C2E91}" type="presParOf" srcId="{C8DDE3E0-6558-4678-A7A4-631BF5286F8D}" destId="{EEBAE53A-09D8-4255-B747-ED2596658C3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53A153-E265-455C-9C12-0459FFA633E3}" type="doc">
      <dgm:prSet loTypeId="urn:microsoft.com/office/officeart/2005/8/layout/process1" loCatId="process" qsTypeId="urn:microsoft.com/office/officeart/2005/8/quickstyle/simple1" qsCatId="simple" csTypeId="urn:microsoft.com/office/officeart/2005/8/colors/colorful1#24" csCatId="colorful" phldr="1"/>
      <dgm:spPr/>
      <dgm:t>
        <a:bodyPr/>
        <a:lstStyle/>
        <a:p>
          <a:endParaRPr lang="es-CL"/>
        </a:p>
      </dgm:t>
    </dgm:pt>
    <dgm:pt modelId="{9E6A3044-7D63-4252-A956-385B838944EA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CL" sz="1600" b="1" dirty="0" smtClean="0"/>
            <a:t>RECONOCIMIENTO</a:t>
          </a:r>
          <a:endParaRPr lang="es-CL" sz="1600" b="1" dirty="0"/>
        </a:p>
      </dgm:t>
    </dgm:pt>
    <dgm:pt modelId="{16FA6BE0-B9E9-46CD-ABAF-9E1F2273064D}" type="parTrans" cxnId="{991EFEFA-CA30-4380-9E80-5B5F403A2BFC}">
      <dgm:prSet/>
      <dgm:spPr/>
      <dgm:t>
        <a:bodyPr/>
        <a:lstStyle/>
        <a:p>
          <a:endParaRPr lang="es-CL"/>
        </a:p>
      </dgm:t>
    </dgm:pt>
    <dgm:pt modelId="{F2BF0895-B8D9-41F4-99F5-98650968079D}" type="sibTrans" cxnId="{991EFEFA-CA30-4380-9E80-5B5F403A2BFC}">
      <dgm:prSet/>
      <dgm:spPr/>
      <dgm:t>
        <a:bodyPr/>
        <a:lstStyle/>
        <a:p>
          <a:endParaRPr lang="es-CL"/>
        </a:p>
      </dgm:t>
    </dgm:pt>
    <dgm:pt modelId="{BF4207FE-FEE6-4651-A352-A19C94334528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CL" sz="1800" dirty="0" smtClean="0"/>
            <a:t>Ceremonia de entrega de reconocimientos (ORO, PLATA o BRONCE)</a:t>
          </a:r>
          <a:endParaRPr lang="es-CL" sz="1800" dirty="0"/>
        </a:p>
      </dgm:t>
    </dgm:pt>
    <dgm:pt modelId="{1619F94E-768C-4627-A0CD-9398274BE297}" type="parTrans" cxnId="{760E4548-FDCF-41A4-92AC-AAB28CBA366B}">
      <dgm:prSet/>
      <dgm:spPr/>
      <dgm:t>
        <a:bodyPr/>
        <a:lstStyle/>
        <a:p>
          <a:endParaRPr lang="es-CL"/>
        </a:p>
      </dgm:t>
    </dgm:pt>
    <dgm:pt modelId="{5D453B12-D7D0-48CE-85AE-68D188296660}" type="sibTrans" cxnId="{760E4548-FDCF-41A4-92AC-AAB28CBA366B}">
      <dgm:prSet/>
      <dgm:spPr/>
      <dgm:t>
        <a:bodyPr/>
        <a:lstStyle/>
        <a:p>
          <a:endParaRPr lang="es-CL"/>
        </a:p>
      </dgm:t>
    </dgm:pt>
    <dgm:pt modelId="{4B9C78C2-ACD7-48D7-A91B-F26983D19200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CL" sz="1800" dirty="0" smtClean="0"/>
            <a:t>Vigencia de 3 años del reconocimiento</a:t>
          </a:r>
          <a:endParaRPr lang="es-CL" sz="1800" dirty="0"/>
        </a:p>
      </dgm:t>
    </dgm:pt>
    <dgm:pt modelId="{7C822D7D-4C9C-49DC-BADF-AFF9F9F32378}" type="parTrans" cxnId="{0FD68813-7DB4-434A-BD4E-7AA059A21C36}">
      <dgm:prSet/>
      <dgm:spPr/>
      <dgm:t>
        <a:bodyPr/>
        <a:lstStyle/>
        <a:p>
          <a:endParaRPr lang="es-CL"/>
        </a:p>
      </dgm:t>
    </dgm:pt>
    <dgm:pt modelId="{48389F4C-3C38-4497-8F09-AF1E0264E86D}" type="sibTrans" cxnId="{0FD68813-7DB4-434A-BD4E-7AA059A21C36}">
      <dgm:prSet/>
      <dgm:spPr/>
      <dgm:t>
        <a:bodyPr/>
        <a:lstStyle/>
        <a:p>
          <a:endParaRPr lang="es-CL"/>
        </a:p>
      </dgm:t>
    </dgm:pt>
    <dgm:pt modelId="{C8DDE3E0-6558-4678-A7A4-631BF5286F8D}" type="pres">
      <dgm:prSet presAssocID="{F853A153-E265-455C-9C12-0459FFA63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E07C8EF-3BF5-40C9-890C-ECE7CAC82D34}" type="pres">
      <dgm:prSet presAssocID="{9E6A3044-7D63-4252-A956-385B838944E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818C0AB-06AD-47EA-9D59-F42CAA1C4117}" type="presOf" srcId="{9E6A3044-7D63-4252-A956-385B838944EA}" destId="{2E07C8EF-3BF5-40C9-890C-ECE7CAC82D34}" srcOrd="0" destOrd="0" presId="urn:microsoft.com/office/officeart/2005/8/layout/process1"/>
    <dgm:cxn modelId="{991EFEFA-CA30-4380-9E80-5B5F403A2BFC}" srcId="{F853A153-E265-455C-9C12-0459FFA633E3}" destId="{9E6A3044-7D63-4252-A956-385B838944EA}" srcOrd="0" destOrd="0" parTransId="{16FA6BE0-B9E9-46CD-ABAF-9E1F2273064D}" sibTransId="{F2BF0895-B8D9-41F4-99F5-98650968079D}"/>
    <dgm:cxn modelId="{A6FE5D9A-13F4-469B-A38E-080892766594}" type="presOf" srcId="{BF4207FE-FEE6-4651-A352-A19C94334528}" destId="{2E07C8EF-3BF5-40C9-890C-ECE7CAC82D34}" srcOrd="0" destOrd="1" presId="urn:microsoft.com/office/officeart/2005/8/layout/process1"/>
    <dgm:cxn modelId="{760E4548-FDCF-41A4-92AC-AAB28CBA366B}" srcId="{9E6A3044-7D63-4252-A956-385B838944EA}" destId="{BF4207FE-FEE6-4651-A352-A19C94334528}" srcOrd="0" destOrd="0" parTransId="{1619F94E-768C-4627-A0CD-9398274BE297}" sibTransId="{5D453B12-D7D0-48CE-85AE-68D188296660}"/>
    <dgm:cxn modelId="{FB6D062B-F3C0-47D8-BA49-C6E97178D8B1}" type="presOf" srcId="{F853A153-E265-455C-9C12-0459FFA633E3}" destId="{C8DDE3E0-6558-4678-A7A4-631BF5286F8D}" srcOrd="0" destOrd="0" presId="urn:microsoft.com/office/officeart/2005/8/layout/process1"/>
    <dgm:cxn modelId="{0FD68813-7DB4-434A-BD4E-7AA059A21C36}" srcId="{9E6A3044-7D63-4252-A956-385B838944EA}" destId="{4B9C78C2-ACD7-48D7-A91B-F26983D19200}" srcOrd="1" destOrd="0" parTransId="{7C822D7D-4C9C-49DC-BADF-AFF9F9F32378}" sibTransId="{48389F4C-3C38-4497-8F09-AF1E0264E86D}"/>
    <dgm:cxn modelId="{1357CDD9-D0CC-4A57-868E-65D06C053ED6}" type="presOf" srcId="{4B9C78C2-ACD7-48D7-A91B-F26983D19200}" destId="{2E07C8EF-3BF5-40C9-890C-ECE7CAC82D34}" srcOrd="0" destOrd="2" presId="urn:microsoft.com/office/officeart/2005/8/layout/process1"/>
    <dgm:cxn modelId="{C4897906-4F6B-4DFE-97F1-D2BE40B2872E}" type="presParOf" srcId="{C8DDE3E0-6558-4678-A7A4-631BF5286F8D}" destId="{2E07C8EF-3BF5-40C9-890C-ECE7CAC82D3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EAB4-7E2E-4169-A7E8-6DCBEAD4DB29}">
      <dsp:nvSpPr>
        <dsp:cNvPr id="0" name=""/>
        <dsp:cNvSpPr/>
      </dsp:nvSpPr>
      <dsp:spPr>
        <a:xfrm rot="5400000">
          <a:off x="324233" y="2922502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C30FB-5653-4090-BA0C-A4C3655478BA}">
      <dsp:nvSpPr>
        <dsp:cNvPr id="0" name=""/>
        <dsp:cNvSpPr/>
      </dsp:nvSpPr>
      <dsp:spPr>
        <a:xfrm>
          <a:off x="139340" y="3403629"/>
          <a:ext cx="1725610" cy="127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 </a:t>
          </a:r>
          <a:endParaRPr lang="en-US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ARREGLOS INSTITUCIONALES </a:t>
          </a:r>
          <a:endParaRPr lang="en-US" sz="1050" b="1" kern="1200" dirty="0"/>
        </a:p>
      </dsp:txBody>
      <dsp:txXfrm>
        <a:off x="139340" y="3403629"/>
        <a:ext cx="1725610" cy="1274314"/>
      </dsp:txXfrm>
    </dsp:sp>
    <dsp:sp modelId="{CB3889D7-8600-4078-8719-AB26EF7762B6}">
      <dsp:nvSpPr>
        <dsp:cNvPr id="0" name=""/>
        <dsp:cNvSpPr/>
      </dsp:nvSpPr>
      <dsp:spPr>
        <a:xfrm>
          <a:off x="1342168" y="2803952"/>
          <a:ext cx="274296" cy="274296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5">
              <a:hueOff val="-735334"/>
              <a:satOff val="-1023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A4424-F5AE-4A49-BA4A-41A7682EBAB7}">
      <dsp:nvSpPr>
        <dsp:cNvPr id="0" name=""/>
        <dsp:cNvSpPr/>
      </dsp:nvSpPr>
      <dsp:spPr>
        <a:xfrm rot="5400000">
          <a:off x="2239851" y="2167403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rgbClr val="009892"/>
        </a:solidFill>
        <a:ln w="12700" cap="flat" cmpd="sng" algn="ctr">
          <a:solidFill>
            <a:srgbClr val="009892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AD5F5108-0C8B-41CE-8CDE-722B8D3A9C8E}">
      <dsp:nvSpPr>
        <dsp:cNvPr id="0" name=""/>
        <dsp:cNvSpPr/>
      </dsp:nvSpPr>
      <dsp:spPr>
        <a:xfrm>
          <a:off x="2103332" y="2659788"/>
          <a:ext cx="1745686" cy="1903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2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AUTO-DIAGNÓSTICO</a:t>
          </a:r>
          <a:endParaRPr lang="en-US" sz="1100" b="1" kern="1200" dirty="0"/>
        </a:p>
      </dsp:txBody>
      <dsp:txXfrm>
        <a:off x="2103332" y="2659788"/>
        <a:ext cx="1745686" cy="1903736"/>
      </dsp:txXfrm>
    </dsp:sp>
    <dsp:sp modelId="{3DFF5654-5B1A-458C-A9B6-4E470530E827}">
      <dsp:nvSpPr>
        <dsp:cNvPr id="0" name=""/>
        <dsp:cNvSpPr/>
      </dsp:nvSpPr>
      <dsp:spPr>
        <a:xfrm>
          <a:off x="3257786" y="2048852"/>
          <a:ext cx="274296" cy="274296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5">
              <a:hueOff val="-2206003"/>
              <a:satOff val="-3068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EF44-6860-4D79-BDDC-F7BCA0543F54}">
      <dsp:nvSpPr>
        <dsp:cNvPr id="0" name=""/>
        <dsp:cNvSpPr/>
      </dsp:nvSpPr>
      <dsp:spPr>
        <a:xfrm rot="5400000">
          <a:off x="4155469" y="1398758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9AD68FD2-4974-473F-9A15-199BF0415E75}">
      <dsp:nvSpPr>
        <dsp:cNvPr id="0" name=""/>
        <dsp:cNvSpPr/>
      </dsp:nvSpPr>
      <dsp:spPr>
        <a:xfrm>
          <a:off x="3996323" y="1880707"/>
          <a:ext cx="1705460" cy="1930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3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ELABORAR PLAN DE ACCIÓN</a:t>
          </a:r>
          <a:endParaRPr lang="en-US" sz="1100" b="1" kern="1200" dirty="0"/>
        </a:p>
      </dsp:txBody>
      <dsp:txXfrm>
        <a:off x="3996323" y="1880707"/>
        <a:ext cx="1705460" cy="1930828"/>
      </dsp:txXfrm>
    </dsp:sp>
    <dsp:sp modelId="{EE9CB90A-7C05-422C-9222-C6386001F367}">
      <dsp:nvSpPr>
        <dsp:cNvPr id="0" name=""/>
        <dsp:cNvSpPr/>
      </dsp:nvSpPr>
      <dsp:spPr>
        <a:xfrm>
          <a:off x="5173405" y="1280207"/>
          <a:ext cx="274296" cy="274296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72C8C-639A-40D1-9B2A-2CF2A66F7190}">
      <dsp:nvSpPr>
        <dsp:cNvPr id="0" name=""/>
        <dsp:cNvSpPr/>
      </dsp:nvSpPr>
      <dsp:spPr>
        <a:xfrm rot="5400000">
          <a:off x="6071088" y="958370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rgbClr val="00B050"/>
        </a:solidFill>
        <a:ln w="63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B1A63D34-2690-4983-A6B6-BA61D6147968}">
      <dsp:nvSpPr>
        <dsp:cNvPr id="0" name=""/>
        <dsp:cNvSpPr/>
      </dsp:nvSpPr>
      <dsp:spPr>
        <a:xfrm>
          <a:off x="5939010" y="1439497"/>
          <a:ext cx="1736833" cy="127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4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IMPLEMENTAR PLAN DE ACCIÓN</a:t>
          </a:r>
          <a:endParaRPr lang="en-US" sz="1100" b="1" kern="1200" dirty="0"/>
        </a:p>
      </dsp:txBody>
      <dsp:txXfrm>
        <a:off x="5939010" y="1439497"/>
        <a:ext cx="1736833" cy="1274314"/>
      </dsp:txXfrm>
    </dsp:sp>
    <dsp:sp modelId="{62286E02-844B-4002-9FC5-0C072C42DF7A}">
      <dsp:nvSpPr>
        <dsp:cNvPr id="0" name=""/>
        <dsp:cNvSpPr/>
      </dsp:nvSpPr>
      <dsp:spPr>
        <a:xfrm>
          <a:off x="7089023" y="839819"/>
          <a:ext cx="274296" cy="274296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5">
              <a:hueOff val="-5147341"/>
              <a:satOff val="-7160"/>
              <a:lumOff val="-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F84F8-BB2A-471D-8692-873D896FAB6B}">
      <dsp:nvSpPr>
        <dsp:cNvPr id="0" name=""/>
        <dsp:cNvSpPr/>
      </dsp:nvSpPr>
      <dsp:spPr>
        <a:xfrm rot="5400000">
          <a:off x="7986706" y="210248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8543349F-CE96-40B9-A409-A975F81B33E2}">
      <dsp:nvSpPr>
        <dsp:cNvPr id="0" name=""/>
        <dsp:cNvSpPr/>
      </dsp:nvSpPr>
      <dsp:spPr>
        <a:xfrm>
          <a:off x="7853240" y="695465"/>
          <a:ext cx="1572222" cy="188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5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EVALUACIÓN EXTERNA</a:t>
          </a:r>
          <a:endParaRPr lang="en-US" sz="1100" b="1" kern="1200" dirty="0"/>
        </a:p>
      </dsp:txBody>
      <dsp:txXfrm>
        <a:off x="7853240" y="695465"/>
        <a:ext cx="1572222" cy="1889782"/>
      </dsp:txXfrm>
    </dsp:sp>
    <dsp:sp modelId="{2AD2F453-0E40-4602-8760-8BCD9F491B8C}">
      <dsp:nvSpPr>
        <dsp:cNvPr id="0" name=""/>
        <dsp:cNvSpPr/>
      </dsp:nvSpPr>
      <dsp:spPr>
        <a:xfrm>
          <a:off x="9004641" y="91697"/>
          <a:ext cx="274296" cy="274296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5">
              <a:hueOff val="-6618010"/>
              <a:satOff val="-9205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C8469-66A5-476F-9556-9D0289E7304D}">
      <dsp:nvSpPr>
        <dsp:cNvPr id="0" name=""/>
        <dsp:cNvSpPr/>
      </dsp:nvSpPr>
      <dsp:spPr>
        <a:xfrm rot="5400000">
          <a:off x="9902324" y="-284311"/>
          <a:ext cx="967729" cy="161027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3DCEB-E6AE-430B-8B7A-25122FFA9643}">
      <dsp:nvSpPr>
        <dsp:cNvPr id="0" name=""/>
        <dsp:cNvSpPr/>
      </dsp:nvSpPr>
      <dsp:spPr>
        <a:xfrm>
          <a:off x="9701679" y="103497"/>
          <a:ext cx="1537899" cy="138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6</a:t>
          </a:r>
          <a:r>
            <a:rPr lang="en-US" sz="1600" b="1" kern="1200" dirty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RECONOCIMIENTO (BRONCE, PLATA, ORO)</a:t>
          </a:r>
          <a:endParaRPr lang="en-US" sz="1100" b="1" kern="1200" dirty="0"/>
        </a:p>
      </dsp:txBody>
      <dsp:txXfrm>
        <a:off x="9701679" y="103497"/>
        <a:ext cx="1537899" cy="1382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5E6F5-7DB6-45E9-84B9-59A9ACCD584A}">
      <dsp:nvSpPr>
        <dsp:cNvPr id="0" name=""/>
        <dsp:cNvSpPr/>
      </dsp:nvSpPr>
      <dsp:spPr>
        <a:xfrm>
          <a:off x="0" y="595391"/>
          <a:ext cx="3048021" cy="309487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ARREGLOS INSTITUCIONALES</a:t>
          </a:r>
          <a:endParaRPr lang="es-CL" sz="16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Etapa de posicionamiento del Sello a nivel nacional y preparación</a:t>
          </a:r>
          <a:endParaRPr lang="es-CL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F</a:t>
          </a:r>
          <a:r>
            <a:rPr lang="es-CL" sz="1800" kern="1200" dirty="0" smtClean="0"/>
            <a:t>ormalización del acuerdo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Creación de mecanismos políticos y técnicos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Asignación de recursos humanos y financieros </a:t>
          </a:r>
          <a:endParaRPr lang="es-CL" sz="1800" kern="1200" dirty="0"/>
        </a:p>
      </dsp:txBody>
      <dsp:txXfrm>
        <a:off x="89273" y="684664"/>
        <a:ext cx="2869475" cy="2916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BE7D6-E196-41C0-A536-83FDD7EF1B59}">
      <dsp:nvSpPr>
        <dsp:cNvPr id="0" name=""/>
        <dsp:cNvSpPr/>
      </dsp:nvSpPr>
      <dsp:spPr>
        <a:xfrm>
          <a:off x="0" y="928111"/>
          <a:ext cx="3802871" cy="3033296"/>
        </a:xfrm>
        <a:prstGeom prst="roundRect">
          <a:avLst>
            <a:gd name="adj" fmla="val 10000"/>
          </a:avLst>
        </a:prstGeom>
        <a:solidFill>
          <a:srgbClr val="009892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AUTODIAGNÓSTICO</a:t>
          </a:r>
          <a:endParaRPr lang="es-CL" sz="16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Aplicación de instrumentos  y herramientas con indicadores cualitativos y cuantitativos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Construcción de la línea de base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Subir información en la plataforma en línea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Reporte básico generado con información de las fortalezas y debilidades.</a:t>
          </a:r>
          <a:endParaRPr lang="es-CL" sz="1800" kern="1200" dirty="0"/>
        </a:p>
      </dsp:txBody>
      <dsp:txXfrm>
        <a:off x="88842" y="1016953"/>
        <a:ext cx="3625187" cy="2855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0642D-0311-4D7C-AB2B-F022AA72BB00}">
      <dsp:nvSpPr>
        <dsp:cNvPr id="0" name=""/>
        <dsp:cNvSpPr/>
      </dsp:nvSpPr>
      <dsp:spPr>
        <a:xfrm>
          <a:off x="2920" y="678166"/>
          <a:ext cx="3423182" cy="3533187"/>
        </a:xfrm>
        <a:prstGeom prst="roundRect">
          <a:avLst>
            <a:gd name="adj" fmla="val 10000"/>
          </a:avLst>
        </a:prstGeom>
        <a:solidFill>
          <a:schemeClr val="accent6"/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ELABORAR PLAN DE ACCIÒN</a:t>
          </a:r>
          <a:endParaRPr lang="es-CL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El</a:t>
          </a:r>
          <a:r>
            <a:rPr lang="es-CL" sz="1800" kern="1200" dirty="0" smtClean="0"/>
            <a:t>aborar Plan de Acción para la mejora en las áreas de desempeño que necesitan fortalecer.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Asignación de recursos humanos y financieros, responsabilidades  cronograma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Validación participativa  del plan.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 RECONOCIMIENTO INTERMEDIO</a:t>
          </a:r>
          <a:endParaRPr lang="es-CL" sz="1800" kern="1200" dirty="0"/>
        </a:p>
      </dsp:txBody>
      <dsp:txXfrm>
        <a:off x="103182" y="778428"/>
        <a:ext cx="3222658" cy="33326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B5B26-DB00-4EED-A14C-676BA3F19BFA}">
      <dsp:nvSpPr>
        <dsp:cNvPr id="0" name=""/>
        <dsp:cNvSpPr/>
      </dsp:nvSpPr>
      <dsp:spPr>
        <a:xfrm>
          <a:off x="0" y="1283789"/>
          <a:ext cx="3143272" cy="2321941"/>
        </a:xfrm>
        <a:prstGeom prst="roundRect">
          <a:avLst>
            <a:gd name="adj" fmla="val 10000"/>
          </a:avLst>
        </a:prstGeom>
        <a:solidFill>
          <a:srgbClr val="00B050"/>
        </a:solidFill>
        <a:ln w="63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IMPLEMENTAR PLAN DE ACCIÓN</a:t>
          </a:r>
          <a:endParaRPr lang="es-CL" sz="16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Implementar acciones y medidas definidas en el plan de acción.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Monitoreo durante los meses de la implementación.</a:t>
          </a:r>
          <a:endParaRPr lang="es-CL" sz="1800" kern="1200" dirty="0"/>
        </a:p>
      </dsp:txBody>
      <dsp:txXfrm>
        <a:off x="68007" y="1351796"/>
        <a:ext cx="3007258" cy="21859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AE53A-09D8-4255-B747-ED2596658C3C}">
      <dsp:nvSpPr>
        <dsp:cNvPr id="0" name=""/>
        <dsp:cNvSpPr/>
      </dsp:nvSpPr>
      <dsp:spPr>
        <a:xfrm>
          <a:off x="3451" y="693986"/>
          <a:ext cx="3326869" cy="350154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AUDITORÍA EXTERNA</a:t>
          </a:r>
          <a:endParaRPr lang="es-CL" sz="16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Selección e inducción/capacitación del equipo auditor externo.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Equipo auditor externo que evaluará el cumplimiento de los estándares e indicadores asociados a la certificación.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Elaboración y entrega del informe de auditoría con las recomendaciones de certificación. </a:t>
          </a:r>
          <a:endParaRPr lang="es-CL" sz="1800" kern="1200" dirty="0"/>
        </a:p>
      </dsp:txBody>
      <dsp:txXfrm>
        <a:off x="100892" y="791427"/>
        <a:ext cx="3131987" cy="33066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7C8EF-3BF5-40C9-890C-ECE7CAC82D34}">
      <dsp:nvSpPr>
        <dsp:cNvPr id="0" name=""/>
        <dsp:cNvSpPr/>
      </dsp:nvSpPr>
      <dsp:spPr>
        <a:xfrm>
          <a:off x="0" y="1680132"/>
          <a:ext cx="2952771" cy="18547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RECONOCIMIENTO</a:t>
          </a:r>
          <a:endParaRPr lang="es-CL" sz="16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Ceremonia de entrega de reconocimientos (ORO, PLATA o BRONCE)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Vigencia de 3 años del reconocimiento</a:t>
          </a:r>
          <a:endParaRPr lang="es-CL" sz="1800" kern="1200" dirty="0"/>
        </a:p>
      </dsp:txBody>
      <dsp:txXfrm>
        <a:off x="54323" y="1734455"/>
        <a:ext cx="2844125" cy="1746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96334-E5CB-4B59-A156-9951EB1691CE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D3CAA-714F-4D26-8ED6-CEC7C869C90E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032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3CAA-714F-4D26-8ED6-CEC7C869C90E}" type="slidenum">
              <a:rPr lang="es-PA" smtClean="0"/>
              <a:pPr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614469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requiere del compromiso y actuación de tres actores fundamentales: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s-P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Institución líder. </a:t>
            </a:r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Mecanismo para el Adelanto de las Mujeres o bien otra institución estratégica que asuma el liderazgo de la iniciativa como por ejemplo el Ministerio de Planificación o la Oficina del Servicio Civil o de la Función Pública. La institución líder del proceso a nivel nacional se apropiará de la iniciativa, liderando la implementación del programa -incluyendo la entrega del reconocimiento- con sus socios claves (entidades públicas como ministerios o programas).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CO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Institución implementadora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La institución, que decida de manera voluntaria, implementar el Sello de Igualdad de Género en el Sector Público como parte de su política institucional. Puede tratarse de instituciones de todos los niveles y ámbitos del territorio.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CO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Programa de Naciones Unidas para el Desarrollo.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PNUD apoyará y dará acompañamiento técnico a las instituciones públicas que muestren interés en participar en el proceso de implementación del Sello de Igualdad de Género en el Sector Público y a la institución líder, con herramientas (diagnóstico, plan de acción, evaluación), una amplia red de especialistas en todas las áreas centrales del desarrollo, en los procesos para el diálogo político, y en el desarrollo de capacidades mediante reuniones y talleres de aprendizaje e intercambio de experiencias en materia de igualdad de género. Su participación será en todas las etapas del proceso de implementación incluida la entrega del reconocimiento. 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E8607-9E54-437D-8A23-D9822C4C6095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99074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Reconocimiento</a:t>
            </a:r>
            <a:r>
              <a:rPr lang="es-C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00115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805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Certificación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89890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Certificación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8210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Certificación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05230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Certificación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61292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implementación del </a:t>
            </a:r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Sello de Igualdad de Género en el Sector Público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 las siguientes seis etapas: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Establecer arreglos institucionales para poner en marcha el proceso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Efectuar auto diagnóstico para identificar brechas de género en el trabajo institucional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Elaborar un Plan de Acción para la Mejora (2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 Implementar el Plan de Acción (12 meses)</a:t>
            </a:r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Evaluación/auditoría  final realizada por expertas/os externas/os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Certificación (3 meses)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instituciones interesadas en participar deberían completar todas las etapas en un período de tiempo aproximado de 24 meses.</a:t>
            </a:r>
            <a:endParaRPr lang="es-C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CCA8F-5BFC-48DF-A03C-CA15A8361438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4602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96132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163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5969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4892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99611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05074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69650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804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76188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72829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02135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5FCD-9436-414B-8D0C-7FA7B14B65E6}" type="datetimeFigureOut">
              <a:rPr lang="es-PA" smtClean="0"/>
              <a:pPr/>
              <a:t>05/26/2018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649E-517D-4630-AF66-618C4D0A2865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0797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microsoft.com/office/2007/relationships/diagramDrawing" Target="../diagrams/drawin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10" y="454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Myriad Pro" panose="020B0503030403020204" pitchFamily="34" charset="0"/>
              </a:rPr>
              <a:t>Sello</a:t>
            </a:r>
            <a:r>
              <a:rPr lang="en-US" b="1" dirty="0">
                <a:latin typeface="Myriad Pro" panose="020B0503030403020204" pitchFamily="34" charset="0"/>
              </a:rPr>
              <a:t> de Igualdad de </a:t>
            </a:r>
            <a:r>
              <a:rPr lang="en-US" b="1" dirty="0" err="1">
                <a:latin typeface="Myriad Pro" panose="020B0503030403020204" pitchFamily="34" charset="0"/>
              </a:rPr>
              <a:t>Género</a:t>
            </a:r>
            <a:r>
              <a:rPr lang="en-US" b="1" dirty="0">
                <a:latin typeface="Myriad Pro" panose="020B0503030403020204" pitchFamily="34" charset="0"/>
              </a:rPr>
              <a:t> </a:t>
            </a:r>
            <a:r>
              <a:rPr lang="en-US" b="1" dirty="0" err="1">
                <a:latin typeface="Myriad Pro" panose="020B0503030403020204" pitchFamily="34" charset="0"/>
              </a:rPr>
              <a:t>en</a:t>
            </a:r>
            <a:r>
              <a:rPr lang="en-US" b="1" dirty="0">
                <a:latin typeface="Myriad Pro" panose="020B0503030403020204" pitchFamily="34" charset="0"/>
              </a:rPr>
              <a:t> el </a:t>
            </a:r>
            <a:br>
              <a:rPr lang="en-US" b="1" dirty="0">
                <a:latin typeface="Myriad Pro" panose="020B0503030403020204" pitchFamily="34" charset="0"/>
              </a:rPr>
            </a:br>
            <a:r>
              <a:rPr lang="en-US" b="1" dirty="0">
                <a:latin typeface="Myriad Pro" panose="020B0503030403020204" pitchFamily="34" charset="0"/>
              </a:rPr>
              <a:t>Sector </a:t>
            </a:r>
            <a:r>
              <a:rPr lang="en-US" b="1" dirty="0" err="1">
                <a:latin typeface="Myriad Pro" panose="020B0503030403020204" pitchFamily="34" charset="0"/>
              </a:rPr>
              <a:t>Público</a:t>
            </a:r>
            <a:r>
              <a:rPr lang="es-PA" b="1" dirty="0">
                <a:latin typeface="Myriad Pro" panose="020B0503030403020204" pitchFamily="34" charset="0"/>
              </a:rPr>
              <a:t/>
            </a:r>
            <a:br>
              <a:rPr lang="es-PA" b="1" dirty="0">
                <a:latin typeface="Myriad Pro" panose="020B0503030403020204" pitchFamily="34" charset="0"/>
              </a:rPr>
            </a:br>
            <a:endParaRPr lang="es-PA" b="1" dirty="0">
              <a:latin typeface="Myriad Pro" panose="020B0503030403020204" pitchFamily="34" charset="0"/>
            </a:endParaRP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89945" y="365603"/>
            <a:ext cx="656660" cy="128986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1779687"/>
            <a:ext cx="12192001" cy="5078313"/>
            <a:chOff x="0" y="1832349"/>
            <a:chExt cx="12192001" cy="5078313"/>
          </a:xfrm>
        </p:grpSpPr>
        <p:sp>
          <p:nvSpPr>
            <p:cNvPr id="8" name="TextBox 7"/>
            <p:cNvSpPr txBox="1"/>
            <p:nvPr/>
          </p:nvSpPr>
          <p:spPr>
            <a:xfrm>
              <a:off x="0" y="1832349"/>
              <a:ext cx="12192000" cy="507831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</p:txBody>
        </p:sp>
        <p:pic>
          <p:nvPicPr>
            <p:cNvPr id="11" name="Imagen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5433" b="18010"/>
            <a:stretch/>
          </p:blipFill>
          <p:spPr>
            <a:xfrm>
              <a:off x="9006349" y="2654833"/>
              <a:ext cx="3185652" cy="4203168"/>
            </a:xfrm>
            <a:prstGeom prst="rect">
              <a:avLst/>
            </a:prstGeom>
          </p:spPr>
        </p:pic>
      </p:grpSp>
      <p:sp>
        <p:nvSpPr>
          <p:cNvPr id="15" name="CuadroTexto 1"/>
          <p:cNvSpPr txBox="1"/>
          <p:nvPr/>
        </p:nvSpPr>
        <p:spPr>
          <a:xfrm>
            <a:off x="131341" y="6307899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bg1"/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04BE4B2-4177-4770-9E24-32ECD5E3B110}"/>
              </a:ext>
            </a:extLst>
          </p:cNvPr>
          <p:cNvSpPr txBox="1">
            <a:spLocks/>
          </p:cNvSpPr>
          <p:nvPr/>
        </p:nvSpPr>
        <p:spPr>
          <a:xfrm>
            <a:off x="209066" y="2092519"/>
            <a:ext cx="8543029" cy="269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Myriad Pro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Myriad Pro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/>
                <a:ea typeface="+mj-ea"/>
                <a:cs typeface="+mj-cs"/>
              </a:rPr>
              <a:t>TRANSFORMANDO EL ESTADO: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/>
                <a:ea typeface="+mj-ea"/>
                <a:cs typeface="+mj-cs"/>
              </a:rPr>
              <a:t/>
            </a:r>
            <a:b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/>
                <a:ea typeface="+mj-ea"/>
                <a:cs typeface="+mj-cs"/>
              </a:rPr>
            </a:br>
            <a:r>
              <a:rPr kumimoji="0" lang="es-E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/>
                <a:ea typeface="+mj-ea"/>
                <a:cs typeface="+mj-cs"/>
              </a:rPr>
              <a:t>Acelerar la Igualdad de Género en el Sector Público en el marco de la Agenda 2030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/>
              <a:ea typeface="+mj-ea"/>
              <a:cs typeface="+mj-cs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59F54B10-7155-4970-91A6-CF760150828D}"/>
              </a:ext>
            </a:extLst>
          </p:cNvPr>
          <p:cNvSpPr txBox="1">
            <a:spLocks/>
          </p:cNvSpPr>
          <p:nvPr/>
        </p:nvSpPr>
        <p:spPr>
          <a:xfrm>
            <a:off x="307028" y="5069989"/>
            <a:ext cx="7593981" cy="1181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y 16 de Mayo de 2018 </a:t>
            </a:r>
            <a:r>
              <a:rPr kumimoji="0" lang="es-E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El</a:t>
            </a:r>
            <a:r>
              <a:rPr kumimoji="0" lang="es-ES" sz="2800" b="0" i="1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Salvador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9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96819" y="1541920"/>
            <a:ext cx="54829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	</a:t>
            </a:r>
          </a:p>
        </p:txBody>
      </p:sp>
      <p:graphicFrame>
        <p:nvGraphicFramePr>
          <p:cNvPr id="16" name="15 Diagrama"/>
          <p:cNvGraphicFramePr/>
          <p:nvPr/>
        </p:nvGraphicFramePr>
        <p:xfrm>
          <a:off x="476211" y="1000108"/>
          <a:ext cx="342902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1989" y="1000108"/>
          <a:ext cx="7163715" cy="4090287"/>
        </p:xfrm>
        <a:graphic>
          <a:graphicData uri="http://schemas.openxmlformats.org/drawingml/2006/table">
            <a:tbl>
              <a:tblPr/>
              <a:tblGrid>
                <a:gridCol w="2387373"/>
                <a:gridCol w="2388171"/>
                <a:gridCol w="2388171"/>
              </a:tblGrid>
              <a:tr h="430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PNUD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337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Calibri"/>
                          <a:ea typeface="Times New Roman"/>
                          <a:cs typeface="Linotype Univers"/>
                        </a:rPr>
                        <a:t>Análisis de los resultados obtenidos.</a:t>
                      </a:r>
                      <a:endParaRPr lang="es-CL" sz="1400" dirty="0">
                        <a:latin typeface="Calibri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Elaborar y aprobar el Plan de Acción, con recursos, responsables y tiempos.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Garantizar que todo el personal se involucre.</a:t>
                      </a: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Acompañamiento técnico para la elaboración del Plan de Acción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Revisión del plan para comprobar si cumple con los requisitos para recibir el  premio intermedio. </a:t>
                      </a: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Acompañamiento técnico para la elaboración del Plan de Acción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Revisión del plan para comprobar si cumple con los requisitos para recibir el  premio intermedio.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latin typeface="Calibri"/>
                          <a:ea typeface="Times New Roman"/>
                          <a:cs typeface="Linotype Univers"/>
                        </a:rPr>
                        <a:t>Compartirá experiencias y buenas prácticas de otros países para adaptación. </a:t>
                      </a:r>
                    </a:p>
                  </a:txBody>
                  <a:tcPr marL="86175" marR="8617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7" name="CuadroTexto 4"/>
          <p:cNvSpPr txBox="1"/>
          <p:nvPr/>
        </p:nvSpPr>
        <p:spPr>
          <a:xfrm>
            <a:off x="368489" y="229262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3: </a:t>
            </a:r>
            <a:r>
              <a:rPr lang="en-US" sz="3200" b="1" dirty="0" err="1" smtClean="0">
                <a:latin typeface="Myriad Pro" panose="020B0503030403020204" pitchFamily="34" charset="0"/>
              </a:rPr>
              <a:t>Elaborar</a:t>
            </a:r>
            <a:r>
              <a:rPr lang="en-US" sz="3200" b="1" dirty="0" smtClean="0">
                <a:latin typeface="Myriad Pro" panose="020B0503030403020204" pitchFamily="34" charset="0"/>
              </a:rPr>
              <a:t> el Plan de </a:t>
            </a:r>
            <a:r>
              <a:rPr lang="en-US" sz="3200" b="1" dirty="0" err="1" smtClean="0">
                <a:latin typeface="Myriad Pro" panose="020B0503030403020204" pitchFamily="34" charset="0"/>
              </a:rPr>
              <a:t>Acción</a:t>
            </a:r>
            <a:r>
              <a:rPr lang="en-US" sz="3200" b="1" dirty="0" smtClean="0">
                <a:latin typeface="Myriad Pro" panose="020B0503030403020204" pitchFamily="34" charset="0"/>
              </a:rPr>
              <a:t> 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8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1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16298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96819" y="1541920"/>
            <a:ext cx="54829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	</a:t>
            </a:r>
          </a:p>
        </p:txBody>
      </p:sp>
      <p:graphicFrame>
        <p:nvGraphicFramePr>
          <p:cNvPr id="16" name="15 Diagrama"/>
          <p:cNvGraphicFramePr/>
          <p:nvPr/>
        </p:nvGraphicFramePr>
        <p:xfrm>
          <a:off x="476211" y="642918"/>
          <a:ext cx="3143272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05235" y="1657751"/>
          <a:ext cx="7601373" cy="2664841"/>
        </p:xfrm>
        <a:graphic>
          <a:graphicData uri="http://schemas.openxmlformats.org/drawingml/2006/table">
            <a:tbl>
              <a:tblPr/>
              <a:tblGrid>
                <a:gridCol w="2533227"/>
                <a:gridCol w="2534073"/>
                <a:gridCol w="25340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PNUD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Las autoridades institucionales  brindan apoyo al Comité y se mantienen informadas de avances y cuellos de botella.</a:t>
                      </a:r>
                      <a:endParaRPr lang="es-CL" sz="1400" dirty="0">
                        <a:latin typeface="Calibri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Comité de Igualdad  deberá abordar desafíos implementación.</a:t>
                      </a:r>
                      <a:endParaRPr lang="es-CL" sz="1400" dirty="0">
                        <a:latin typeface="Calibri"/>
                        <a:ea typeface="Times New Roman"/>
                        <a:cs typeface="Linotype Univer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Mantendrá reuniones periódicas con el Comité de Igualdad para apoyar y acompañar a la institución en la implementación del plan de acción. </a:t>
                      </a:r>
                      <a:endParaRPr lang="es-CL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PNUD proporcionará apoyo permanente para que las entidades públicas puedan implementarlas  acciones definidas en el plan.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19219" y="5286388"/>
            <a:ext cx="97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L" dirty="0" smtClean="0"/>
              <a:t> Recursos humanos y financieros</a:t>
            </a:r>
            <a:endParaRPr lang="es-CL" dirty="0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8" name="CuadroTexto 4"/>
          <p:cNvSpPr txBox="1"/>
          <p:nvPr/>
        </p:nvSpPr>
        <p:spPr>
          <a:xfrm>
            <a:off x="368489" y="266206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4: </a:t>
            </a:r>
            <a:r>
              <a:rPr lang="en-US" sz="3200" b="1" dirty="0" err="1" smtClean="0">
                <a:latin typeface="Myriad Pro" panose="020B0503030403020204" pitchFamily="34" charset="0"/>
              </a:rPr>
              <a:t>Implementar</a:t>
            </a:r>
            <a:r>
              <a:rPr lang="en-US" sz="3200" b="1" dirty="0" smtClean="0">
                <a:latin typeface="Myriad Pro" panose="020B0503030403020204" pitchFamily="34" charset="0"/>
              </a:rPr>
              <a:t> el Plan de </a:t>
            </a:r>
            <a:r>
              <a:rPr lang="en-US" sz="3200" b="1" dirty="0" err="1" smtClean="0">
                <a:latin typeface="Myriad Pro" panose="020B0503030403020204" pitchFamily="34" charset="0"/>
              </a:rPr>
              <a:t>Acción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10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2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36128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96819" y="1541920"/>
            <a:ext cx="54829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	</a:t>
            </a:r>
          </a:p>
        </p:txBody>
      </p:sp>
      <p:graphicFrame>
        <p:nvGraphicFramePr>
          <p:cNvPr id="16" name="15 Diagrama"/>
          <p:cNvGraphicFramePr/>
          <p:nvPr/>
        </p:nvGraphicFramePr>
        <p:xfrm>
          <a:off x="476211" y="714356"/>
          <a:ext cx="3333773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095734" y="1142985"/>
          <a:ext cx="7657699" cy="3673330"/>
        </p:xfrm>
        <a:graphic>
          <a:graphicData uri="http://schemas.openxmlformats.org/drawingml/2006/table">
            <a:tbl>
              <a:tblPr/>
              <a:tblGrid>
                <a:gridCol w="2551997"/>
                <a:gridCol w="2552851"/>
                <a:gridCol w="2552851"/>
              </a:tblGrid>
              <a:tr h="406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PNUD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167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Comunicar al personal objetivos y alcances de la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evaluación.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Recopilar las evidencias documentales para el equipo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evaluador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Mantener reuniones con el equipo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evaluador </a:t>
                      </a: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 los hallazgos y difundir los resultados con el personal.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Apoyar la  selección del equipo  para la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evaluación que </a:t>
                      </a: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cumplan con los requisitos de profesionalidad, objetividad y sin conflictos de interés con la institución que está implementando el proceso del Sello. 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Apoyar a la entidad líder en la inducción del </a:t>
                      </a:r>
                      <a:r>
                        <a:rPr lang="es-CL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equipo </a:t>
                      </a:r>
                      <a:r>
                        <a:rPr lang="es-CL" sz="14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evaluador externo</a:t>
                      </a: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Las especialistas en género del PNUD asesorarán a los equipos externos de evaluación, pero no formarán parte de los mismos.</a:t>
                      </a:r>
                      <a:endParaRPr lang="es-CL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25153" y="5239629"/>
            <a:ext cx="97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El equipo </a:t>
            </a:r>
            <a:r>
              <a:rPr lang="es-ES" dirty="0" smtClean="0"/>
              <a:t>evaluador </a:t>
            </a:r>
            <a:r>
              <a:rPr lang="es-ES" dirty="0" smtClean="0"/>
              <a:t>deberá estar formado por especialistas en género externas</a:t>
            </a: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8" name="CuadroTexto 4"/>
          <p:cNvSpPr txBox="1"/>
          <p:nvPr/>
        </p:nvSpPr>
        <p:spPr>
          <a:xfrm>
            <a:off x="368489" y="256970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5: </a:t>
            </a:r>
            <a:r>
              <a:rPr lang="en-US" sz="3200" b="1" dirty="0" err="1" smtClean="0">
                <a:latin typeface="Myriad Pro" panose="020B0503030403020204" pitchFamily="34" charset="0"/>
              </a:rPr>
              <a:t>Evaluación</a:t>
            </a:r>
            <a:r>
              <a:rPr lang="en-US" sz="3200" b="1" dirty="0" smtClean="0">
                <a:latin typeface="Myriad Pro" panose="020B0503030403020204" pitchFamily="34" charset="0"/>
              </a:rPr>
              <a:t> </a:t>
            </a:r>
            <a:r>
              <a:rPr lang="en-US" sz="3200" b="1" dirty="0" err="1" smtClean="0">
                <a:latin typeface="Myriad Pro" panose="020B0503030403020204" pitchFamily="34" charset="0"/>
              </a:rPr>
              <a:t>Externa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10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2" name="CuadroTexto 1"/>
          <p:cNvSpPr txBox="1"/>
          <p:nvPr/>
        </p:nvSpPr>
        <p:spPr>
          <a:xfrm>
            <a:off x="368489" y="6229824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1269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Diagrama"/>
          <p:cNvGraphicFramePr/>
          <p:nvPr/>
        </p:nvGraphicFramePr>
        <p:xfrm>
          <a:off x="285709" y="-500090"/>
          <a:ext cx="2952771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46902" y="4345921"/>
            <a:ext cx="11239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s-CL" dirty="0" smtClean="0"/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 Metodología de cálculo de logro: Nivel se asigna según porcentaje de logro de indicadores: 60%, 70%, 80% y algunos mandatorios. </a:t>
            </a:r>
          </a:p>
          <a:p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619483" y="1196515"/>
          <a:ext cx="8191558" cy="3153802"/>
        </p:xfrm>
        <a:graphic>
          <a:graphicData uri="http://schemas.openxmlformats.org/drawingml/2006/table">
            <a:tbl>
              <a:tblPr/>
              <a:tblGrid>
                <a:gridCol w="2931212"/>
                <a:gridCol w="2630173"/>
                <a:gridCol w="2630173"/>
              </a:tblGrid>
              <a:tr h="34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PNUD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8057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Recibirá el reconocimiento.</a:t>
                      </a:r>
                      <a:endParaRPr lang="es-C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un proceso continuo de mejora establecerá nuevas metas institucionales para mantener las condiciones que propiciaron el reconocimiento.</a:t>
                      </a:r>
                      <a:endParaRPr lang="es-C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Revisará los informes de la auditoría externa.</a:t>
                      </a:r>
                      <a:endParaRPr lang="es-C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partir de las recomendaciones se otorgará a la institución el reconocimiento correspondiente.</a:t>
                      </a:r>
                      <a:endParaRPr lang="es-C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Revisará los informes de la auditoría externa.</a:t>
                      </a:r>
                      <a:endParaRPr lang="es-C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Ayudará a sus socios en a organizar la ceremonia de entrega de reconocimientos.</a:t>
                      </a:r>
                      <a:endParaRPr lang="es-C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Difundirá los logros de sus asociados públicos a través de los medios de comunicación y redes sociales.</a:t>
                      </a:r>
                      <a:endParaRPr lang="es-C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825" marR="89825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8" name="CuadroTexto 4"/>
          <p:cNvSpPr txBox="1"/>
          <p:nvPr/>
        </p:nvSpPr>
        <p:spPr>
          <a:xfrm>
            <a:off x="368489" y="256970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6: </a:t>
            </a:r>
            <a:r>
              <a:rPr lang="en-US" sz="3200" b="1" dirty="0" err="1" smtClean="0">
                <a:latin typeface="Myriad Pro" panose="020B0503030403020204" pitchFamily="34" charset="0"/>
              </a:rPr>
              <a:t>Reconocimiento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9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1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34237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89945" y="365603"/>
            <a:ext cx="656660" cy="128986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1832349"/>
            <a:ext cx="12192001" cy="5078313"/>
            <a:chOff x="0" y="1832349"/>
            <a:chExt cx="12192001" cy="5078313"/>
          </a:xfrm>
        </p:grpSpPr>
        <p:sp>
          <p:nvSpPr>
            <p:cNvPr id="8" name="TextBox 7"/>
            <p:cNvSpPr txBox="1"/>
            <p:nvPr/>
          </p:nvSpPr>
          <p:spPr>
            <a:xfrm>
              <a:off x="0" y="1832349"/>
              <a:ext cx="12192000" cy="507831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  <a:p>
              <a:endParaRPr lang="es-PA" dirty="0" smtClean="0"/>
            </a:p>
            <a:p>
              <a:endParaRPr lang="es-PA" dirty="0"/>
            </a:p>
          </p:txBody>
        </p:sp>
        <p:pic>
          <p:nvPicPr>
            <p:cNvPr id="11" name="Imagen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5433" b="18010"/>
            <a:stretch/>
          </p:blipFill>
          <p:spPr>
            <a:xfrm>
              <a:off x="9006349" y="2654833"/>
              <a:ext cx="3185652" cy="4203168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75991" y="3187010"/>
            <a:ext cx="65557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66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Muchas Gracias!</a:t>
            </a:r>
            <a:endParaRPr lang="es-PA" sz="6600" dirty="0">
              <a:latin typeface="Myriad Pro" panose="020B0503030403020204" pitchFamily="34" charset="0"/>
            </a:endParaRPr>
          </a:p>
        </p:txBody>
      </p:sp>
      <p:sp>
        <p:nvSpPr>
          <p:cNvPr id="15" name="CuadroTexto 1"/>
          <p:cNvSpPr txBox="1"/>
          <p:nvPr/>
        </p:nvSpPr>
        <p:spPr>
          <a:xfrm>
            <a:off x="131341" y="6307899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bg1"/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18008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grpSp>
        <p:nvGrpSpPr>
          <p:cNvPr id="2" name="Group 13"/>
          <p:cNvGrpSpPr/>
          <p:nvPr/>
        </p:nvGrpSpPr>
        <p:grpSpPr>
          <a:xfrm>
            <a:off x="-35737" y="0"/>
            <a:ext cx="9816045" cy="6858000"/>
            <a:chOff x="-35737" y="0"/>
            <a:chExt cx="9816045" cy="6858000"/>
          </a:xfrm>
        </p:grpSpPr>
        <p:sp>
          <p:nvSpPr>
            <p:cNvPr id="13" name="Rectángulo 6"/>
            <p:cNvSpPr/>
            <p:nvPr/>
          </p:nvSpPr>
          <p:spPr>
            <a:xfrm>
              <a:off x="-35737" y="0"/>
              <a:ext cx="8998858" cy="6858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</a:rPr>
                <a:t> </a:t>
              </a:r>
              <a:endParaRPr lang="es-ES" sz="2400" b="1" dirty="0">
                <a:solidFill>
                  <a:schemeClr val="bg1"/>
                </a:solidFill>
                <a:latin typeface="HelveticaNeueLT Std Thin" panose="020B0403020202020204" pitchFamily="34" charset="0"/>
              </a:endParaRPr>
            </a:p>
          </p:txBody>
        </p:sp>
        <p:sp>
          <p:nvSpPr>
            <p:cNvPr id="12" name="CuadroTexto 1"/>
            <p:cNvSpPr txBox="1"/>
            <p:nvPr/>
          </p:nvSpPr>
          <p:spPr>
            <a:xfrm>
              <a:off x="131341" y="6307899"/>
              <a:ext cx="9648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200" dirty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Sello de Igualdad de Género en el Sector Público para la implementación de la Agenda 2030 </a:t>
              </a:r>
            </a:p>
          </p:txBody>
        </p:sp>
        <p:pic>
          <p:nvPicPr>
            <p:cNvPr id="11" name="Imagen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1984" b="25703"/>
            <a:stretch/>
          </p:blipFill>
          <p:spPr>
            <a:xfrm>
              <a:off x="7238954" y="4602398"/>
              <a:ext cx="1724167" cy="2255602"/>
            </a:xfrm>
            <a:prstGeom prst="rect">
              <a:avLst/>
            </a:prstGeom>
          </p:spPr>
        </p:pic>
      </p:grpSp>
      <p:sp>
        <p:nvSpPr>
          <p:cNvPr id="9" name="8 CuadroTexto"/>
          <p:cNvSpPr txBox="1"/>
          <p:nvPr/>
        </p:nvSpPr>
        <p:spPr>
          <a:xfrm>
            <a:off x="518405" y="582161"/>
            <a:ext cx="7786742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  <a:latin typeface="Myriad Pro"/>
              </a:rPr>
              <a:t>¿Cómo se implementa el Sello de Igualdad de Género en el Sector Público?</a:t>
            </a:r>
            <a:endParaRPr lang="es-CL" sz="40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9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OS\Dropbox\01 - CONSULTORIAS\2018 PNUD Sello Público\PILOTAJE\SELLO PUBLICO COMPARTIDA\Hitos Sello Publ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476211" y="1636829"/>
            <a:ext cx="11334829" cy="32343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P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Institución líder. </a:t>
            </a:r>
            <a:r>
              <a:rPr kumimoji="0" lang="es-P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 Mecanismo para el adelanto de las Mujeres o bien otra institución estratégica, liderando la implementación del programa incluyendo el reconocimiento.</a:t>
            </a: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Institución implementadora</a:t>
            </a:r>
            <a:r>
              <a:rPr kumimoji="0" lang="es-C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La institución, que decida de manera voluntaria, implementar el Sello de Igualdad de Género en el Sector Público como parte de su política institucional. </a:t>
            </a: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P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 </a:t>
            </a: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Programa de Naciones Unidas para el Desarrollo.</a:t>
            </a:r>
            <a:r>
              <a:rPr kumimoji="0" lang="es-C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PNUD apoyará y dará acompañamiento técnico a las instituciones públicas que muestren interés en participar en el proceso.</a:t>
            </a: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/>
              </a:rPr>
              <a:t>	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/>
            </a:endParaRPr>
          </a:p>
        </p:txBody>
      </p:sp>
      <p:pic>
        <p:nvPicPr>
          <p:cNvPr id="5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6" name="CuadroTexto 4"/>
          <p:cNvSpPr txBox="1"/>
          <p:nvPr/>
        </p:nvSpPr>
        <p:spPr>
          <a:xfrm>
            <a:off x="368489" y="229262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Myriad Pro" panose="020B0503030403020204" pitchFamily="34" charset="0"/>
              </a:rPr>
              <a:t>Actores relevantes para la implementación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7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9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1086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2456466052"/>
              </p:ext>
            </p:extLst>
          </p:nvPr>
        </p:nvGraphicFramePr>
        <p:xfrm>
          <a:off x="167968" y="1119612"/>
          <a:ext cx="11239579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Left Bracket 16"/>
          <p:cNvSpPr/>
          <p:nvPr/>
        </p:nvSpPr>
        <p:spPr>
          <a:xfrm rot="-5400000">
            <a:off x="6059424" y="1244851"/>
            <a:ext cx="73152" cy="8784976"/>
          </a:xfrm>
          <a:prstGeom prst="leftBracket">
            <a:avLst/>
          </a:prstGeom>
          <a:solidFill>
            <a:srgbClr val="009892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23792" y="5780962"/>
            <a:ext cx="4634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Tiempo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total: 11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meses</a:t>
            </a:r>
            <a:endParaRPr lang="es-E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96819" y="1541920"/>
            <a:ext cx="54829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	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651131" y="3948322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 </a:t>
            </a:r>
            <a:r>
              <a:rPr lang="en-US" sz="1400" b="1" dirty="0" err="1" smtClean="0"/>
              <a:t>semanas</a:t>
            </a:r>
            <a:endParaRPr lang="en-US" sz="14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2399132" y="3238278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 </a:t>
            </a:r>
            <a:r>
              <a:rPr lang="en-US" sz="1400" b="1" dirty="0" err="1" smtClean="0"/>
              <a:t>meses</a:t>
            </a:r>
            <a:endParaRPr lang="en-US" sz="1400" b="1" dirty="0"/>
          </a:p>
        </p:txBody>
      </p:sp>
      <p:sp>
        <p:nvSpPr>
          <p:cNvPr id="12" name="TextBox 8"/>
          <p:cNvSpPr txBox="1"/>
          <p:nvPr/>
        </p:nvSpPr>
        <p:spPr>
          <a:xfrm>
            <a:off x="4449031" y="2435874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 </a:t>
            </a:r>
            <a:r>
              <a:rPr lang="en-US" sz="1400" b="1" dirty="0" err="1" smtClean="0"/>
              <a:t>mes</a:t>
            </a:r>
            <a:endParaRPr lang="en-US" sz="1400" b="1" dirty="0"/>
          </a:p>
        </p:txBody>
      </p:sp>
      <p:sp>
        <p:nvSpPr>
          <p:cNvPr id="13" name="TextBox 8"/>
          <p:cNvSpPr txBox="1"/>
          <p:nvPr/>
        </p:nvSpPr>
        <p:spPr>
          <a:xfrm>
            <a:off x="6247211" y="2045293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7 </a:t>
            </a:r>
            <a:r>
              <a:rPr lang="en-US" sz="1400" b="1" dirty="0" err="1" smtClean="0"/>
              <a:t>meses</a:t>
            </a:r>
            <a:endParaRPr lang="en-US" sz="1400" b="1" dirty="0"/>
          </a:p>
        </p:txBody>
      </p:sp>
      <p:sp>
        <p:nvSpPr>
          <p:cNvPr id="14" name="TextBox 8"/>
          <p:cNvSpPr txBox="1"/>
          <p:nvPr/>
        </p:nvSpPr>
        <p:spPr>
          <a:xfrm>
            <a:off x="8161460" y="1291519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 </a:t>
            </a:r>
            <a:r>
              <a:rPr lang="en-US" sz="1400" b="1" dirty="0" err="1" smtClean="0"/>
              <a:t>mes</a:t>
            </a:r>
            <a:endParaRPr lang="en-US" sz="14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10260429" y="856888"/>
            <a:ext cx="1550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 </a:t>
            </a:r>
            <a:r>
              <a:rPr lang="en-US" sz="1400" b="1" dirty="0" err="1" smtClean="0"/>
              <a:t>semanas</a:t>
            </a:r>
            <a:endParaRPr lang="en-US" sz="1400" b="1" dirty="0"/>
          </a:p>
        </p:txBody>
      </p:sp>
      <p:pic>
        <p:nvPicPr>
          <p:cNvPr id="16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3721" y="149001"/>
            <a:ext cx="656660" cy="1289867"/>
          </a:xfrm>
          <a:prstGeom prst="rect">
            <a:avLst/>
          </a:prstGeom>
        </p:spPr>
      </p:pic>
      <p:sp>
        <p:nvSpPr>
          <p:cNvPr id="22" name="CuadroTexto 4"/>
          <p:cNvSpPr txBox="1"/>
          <p:nvPr/>
        </p:nvSpPr>
        <p:spPr>
          <a:xfrm>
            <a:off x="368489" y="173846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Proceso</a:t>
            </a:r>
            <a:r>
              <a:rPr lang="en-US" sz="3200" b="1" dirty="0" smtClean="0">
                <a:latin typeface="Myriad Pro" panose="020B0503030403020204" pitchFamily="34" charset="0"/>
              </a:rPr>
              <a:t> de </a:t>
            </a:r>
            <a:r>
              <a:rPr lang="en-US" sz="3200" b="1" dirty="0" err="1" smtClean="0">
                <a:latin typeface="Myriad Pro" panose="020B0503030403020204" pitchFamily="34" charset="0"/>
              </a:rPr>
              <a:t>Implementación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23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4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25" name="CuadroTexto 1"/>
          <p:cNvSpPr txBox="1"/>
          <p:nvPr/>
        </p:nvSpPr>
        <p:spPr>
          <a:xfrm>
            <a:off x="368489" y="642378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14735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1589083"/>
              </p:ext>
            </p:extLst>
          </p:nvPr>
        </p:nvGraphicFramePr>
        <p:xfrm>
          <a:off x="125765" y="270225"/>
          <a:ext cx="11773009" cy="5706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2007"/>
                <a:gridCol w="689687"/>
                <a:gridCol w="722874"/>
                <a:gridCol w="838904"/>
                <a:gridCol w="976805"/>
                <a:gridCol w="896362"/>
                <a:gridCol w="792936"/>
                <a:gridCol w="873380"/>
                <a:gridCol w="827412"/>
                <a:gridCol w="792936"/>
                <a:gridCol w="758462"/>
                <a:gridCol w="831244"/>
              </a:tblGrid>
              <a:tr h="529222">
                <a:tc rowSpan="2"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PASOS</a:t>
                      </a:r>
                      <a:r>
                        <a:rPr lang="es-PA" b="1" baseline="0" dirty="0" smtClean="0">
                          <a:latin typeface="+mj-lt"/>
                        </a:rPr>
                        <a:t> PARA IMPLEMENTAR </a:t>
                      </a:r>
                    </a:p>
                    <a:p>
                      <a:r>
                        <a:rPr lang="es-PA" b="1" baseline="0" dirty="0" smtClean="0">
                          <a:latin typeface="+mj-lt"/>
                        </a:rPr>
                        <a:t>EL SELLO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2018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2019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</a:tr>
              <a:tr h="589274">
                <a:tc v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MAY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latin typeface="+mj-lt"/>
                        </a:rPr>
                        <a:t>JUN</a:t>
                      </a:r>
                    </a:p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JUL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AGO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SEP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OCT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NOV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DIC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ENE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FEB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b="1" dirty="0" smtClean="0">
                          <a:latin typeface="+mj-lt"/>
                        </a:rPr>
                        <a:t>MAR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</a:tr>
              <a:tr h="71346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PA" b="1" dirty="0" smtClean="0">
                          <a:latin typeface="+mj-lt"/>
                        </a:rPr>
                        <a:t>Arreglos institucionales </a:t>
                      </a:r>
                    </a:p>
                    <a:p>
                      <a:pPr marL="0" indent="0">
                        <a:buNone/>
                      </a:pP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</a:tr>
              <a:tr h="713469">
                <a:tc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2. Auto diagnóstico</a:t>
                      </a:r>
                    </a:p>
                    <a:p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(8 de Junio)</a:t>
                      </a:r>
                      <a:endParaRPr lang="es-PA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</a:tr>
              <a:tr h="841821">
                <a:tc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3. Elaborar</a:t>
                      </a:r>
                      <a:r>
                        <a:rPr lang="es-PA" b="1" baseline="0" dirty="0" smtClean="0">
                          <a:latin typeface="+mj-lt"/>
                        </a:rPr>
                        <a:t> el Plan de Acción para la Mejora</a:t>
                      </a:r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(6 de Julio)</a:t>
                      </a:r>
                      <a:endParaRPr lang="es-PA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</a:tr>
              <a:tr h="841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baseline="0" dirty="0" smtClean="0">
                          <a:latin typeface="+mj-lt"/>
                        </a:rPr>
                        <a:t>4. Implementar el Plan de Acción para la Mejora  </a:t>
                      </a:r>
                      <a:endParaRPr lang="es-PA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</a:tr>
              <a:tr h="713469">
                <a:tc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5. Evaluación</a:t>
                      </a:r>
                      <a:r>
                        <a:rPr lang="es-PA" b="1" baseline="0" dirty="0" smtClean="0">
                          <a:latin typeface="+mj-lt"/>
                        </a:rPr>
                        <a:t> externa</a:t>
                      </a:r>
                    </a:p>
                    <a:p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</a:tr>
              <a:tr h="713469">
                <a:tc>
                  <a:txBody>
                    <a:bodyPr/>
                    <a:lstStyle/>
                    <a:p>
                      <a:r>
                        <a:rPr lang="es-PA" b="1" dirty="0" smtClean="0">
                          <a:latin typeface="+mj-lt"/>
                        </a:rPr>
                        <a:t>6. Reconocimiento</a:t>
                      </a:r>
                    </a:p>
                    <a:p>
                      <a:endParaRPr lang="es-PA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4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3721" y="149001"/>
            <a:ext cx="656660" cy="1289867"/>
          </a:xfrm>
          <a:prstGeom prst="rect">
            <a:avLst/>
          </a:prstGeom>
        </p:spPr>
      </p:pic>
      <p:sp>
        <p:nvSpPr>
          <p:cNvPr id="6" name="CuadroTexto 4"/>
          <p:cNvSpPr txBox="1"/>
          <p:nvPr/>
        </p:nvSpPr>
        <p:spPr>
          <a:xfrm>
            <a:off x="368489" y="173846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Herramientas</a:t>
            </a:r>
            <a:r>
              <a:rPr lang="en-US" sz="3200" b="1" dirty="0" smtClean="0">
                <a:latin typeface="Myriad Pro" panose="020B0503030403020204" pitchFamily="34" charset="0"/>
              </a:rPr>
              <a:t> </a:t>
            </a:r>
            <a:r>
              <a:rPr lang="en-US" sz="3200" b="1" dirty="0" err="1" smtClean="0">
                <a:latin typeface="Myriad Pro" panose="020B0503030403020204" pitchFamily="34" charset="0"/>
              </a:rPr>
              <a:t>para</a:t>
            </a:r>
            <a:r>
              <a:rPr lang="en-US" sz="3200" b="1" dirty="0" smtClean="0">
                <a:latin typeface="Myriad Pro" panose="020B0503030403020204" pitchFamily="34" charset="0"/>
              </a:rPr>
              <a:t> la </a:t>
            </a:r>
            <a:r>
              <a:rPr lang="en-US" sz="3200" b="1" dirty="0" err="1" smtClean="0">
                <a:latin typeface="Myriad Pro" panose="020B0503030403020204" pitchFamily="34" charset="0"/>
              </a:rPr>
              <a:t>Implementación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7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9" name="CuadroTexto 1"/>
          <p:cNvSpPr txBox="1"/>
          <p:nvPr/>
        </p:nvSpPr>
        <p:spPr>
          <a:xfrm>
            <a:off x="368489" y="6482772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</p:nvPr>
        </p:nvGraphicFramePr>
        <p:xfrm>
          <a:off x="604157" y="1191987"/>
          <a:ext cx="10793186" cy="5311537"/>
        </p:xfrm>
        <a:graphic>
          <a:graphicData uri="http://schemas.openxmlformats.org/drawingml/2006/table">
            <a:tbl>
              <a:tblPr/>
              <a:tblGrid>
                <a:gridCol w="3027094"/>
                <a:gridCol w="7766092"/>
              </a:tblGrid>
              <a:tr h="336323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 b="1">
                          <a:latin typeface="Calibri Light"/>
                          <a:ea typeface="Calibri"/>
                          <a:cs typeface="Times New Roman"/>
                        </a:rPr>
                        <a:t>Etapas de implementación 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 b="1">
                          <a:latin typeface="Calibri Light"/>
                          <a:ea typeface="Calibri"/>
                          <a:cs typeface="Times New Roman"/>
                        </a:rPr>
                        <a:t>Herramientas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035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1. Establecer arreglos institucionales para poner en marcha el proceso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H1. Modelo de carta de compromiso o acuerdo interinstitucional y aspectos que debe incluir 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H2</a:t>
                      </a: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. Formulario de caracterización básica de la institución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H3. Lineamientos para el funcionamiento del Comité de Igualdad de Género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29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2. Efectuar auto-diagnóstico para identificar brechas de género en el trabajo institucional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H4. Ficha indicadores de género en ODS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H5. Mapa mental de género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6. Auto-diagnóstico de competencias en género</a:t>
                      </a:r>
                      <a:r>
                        <a:rPr lang="es-PA" sz="1600">
                          <a:latin typeface="Calibri Light"/>
                          <a:ea typeface="Times New Roman"/>
                          <a:cs typeface="Times New Roman"/>
                        </a:rPr>
                        <a:t> 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H7. Autodiagnóstico de la gestión de personas en la institución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8. Encuesta de personal sobre percepción de clima laboral y no discriminación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84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3. Elaborar un Plan de Acción para la Mejora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H9. Matriz del Plan de Acción o Plan de Mejora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563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4. Implementar el Plan de Acción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H10. Lineamientos para la elaboración de la Política de Igualdad de Género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H11. Lineamientos de Estrategia de Comunicación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H12. Protocolos de no discriminación y tolerancia cero al acoso sexual y la violencia contra las mujeres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>
                          <a:latin typeface="Calibri Light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s-PA" sz="1600">
                          <a:latin typeface="Calibri Light"/>
                          <a:ea typeface="Calibri"/>
                          <a:cs typeface="Times New Roman"/>
                        </a:rPr>
                        <a:t>13. Batería de respuestas y argumentos a las resistencias de implementación</a:t>
                      </a:r>
                      <a:endParaRPr lang="es-CL" sz="160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44"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>
                          <a:latin typeface="Calibri Light"/>
                          <a:ea typeface="Calibri"/>
                          <a:cs typeface="Times New Roman"/>
                        </a:rPr>
                        <a:t>5. Evaluación  final realizada por expertas/os externas/os</a:t>
                      </a: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 dirty="0">
                          <a:latin typeface="Calibri Light"/>
                          <a:ea typeface="Times New Roman"/>
                          <a:cs typeface="Times New Roman"/>
                        </a:rPr>
                        <a:t>H14. Criterios metodológicos para la evaluación externa</a:t>
                      </a:r>
                      <a:endParaRPr lang="es-CL" sz="1600" dirty="0"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"/>
                      </a:pPr>
                      <a:r>
                        <a:rPr lang="es-CL" sz="1600" dirty="0">
                          <a:latin typeface="Calibri Light"/>
                          <a:ea typeface="Times New Roman"/>
                          <a:cs typeface="Times New Roman"/>
                        </a:rPr>
                        <a:t>H15.  Lineamientos para el informe de la evaluación</a:t>
                      </a:r>
                      <a:endParaRPr lang="es-CL" sz="1600" dirty="0"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56637" marR="56637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904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Diagrama"/>
          <p:cNvGraphicFramePr/>
          <p:nvPr/>
        </p:nvGraphicFramePr>
        <p:xfrm>
          <a:off x="476211" y="500042"/>
          <a:ext cx="3048021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095737" y="1071546"/>
          <a:ext cx="7603068" cy="2739390"/>
        </p:xfrm>
        <a:graphic>
          <a:graphicData uri="http://schemas.openxmlformats.org/drawingml/2006/table">
            <a:tbl>
              <a:tblPr/>
              <a:tblGrid>
                <a:gridCol w="2534356"/>
                <a:gridCol w="2534356"/>
                <a:gridCol w="25343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PNUD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Evidencia de su compromiso con la iniciativa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Conformar  Comité de Igualdad de Género con responsabilidades definidas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Dotar al Comité de los recursos, espacios y materiales necesarios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Firma la carta de compromiso/acuerdo junto con PNUD y la institución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Da acompañamiento técnico durante esta etapa. 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Firma la carta de compromiso/acuerdo junto con la institución líder e implementadora.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Apoyar a las entidades públicas que lideren la iniciativa para que establezcan mecanismos institucionales de implementación. 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8" name="CuadroTexto 4"/>
          <p:cNvSpPr txBox="1"/>
          <p:nvPr/>
        </p:nvSpPr>
        <p:spPr>
          <a:xfrm>
            <a:off x="368489" y="256970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1: </a:t>
            </a:r>
            <a:r>
              <a:rPr lang="en-US" sz="3200" b="1" dirty="0" err="1" smtClean="0">
                <a:latin typeface="Myriad Pro" panose="020B0503030403020204" pitchFamily="34" charset="0"/>
              </a:rPr>
              <a:t>Arreglos</a:t>
            </a:r>
            <a:r>
              <a:rPr lang="en-US" sz="3200" b="1" dirty="0" smtClean="0">
                <a:latin typeface="Myriad Pro" panose="020B0503030403020204" pitchFamily="34" charset="0"/>
              </a:rPr>
              <a:t> </a:t>
            </a:r>
            <a:r>
              <a:rPr lang="en-US" sz="3200" b="1" dirty="0" err="1" smtClean="0">
                <a:latin typeface="Myriad Pro" panose="020B0503030403020204" pitchFamily="34" charset="0"/>
              </a:rPr>
              <a:t>institucionales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9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1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3350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96819" y="1541920"/>
            <a:ext cx="54829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	</a:t>
            </a:r>
          </a:p>
        </p:txBody>
      </p:sp>
      <p:graphicFrame>
        <p:nvGraphicFramePr>
          <p:cNvPr id="16" name="15 Diagrama"/>
          <p:cNvGraphicFramePr/>
          <p:nvPr/>
        </p:nvGraphicFramePr>
        <p:xfrm>
          <a:off x="285709" y="428604"/>
          <a:ext cx="3810027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381488" y="1214422"/>
          <a:ext cx="7601373" cy="2643206"/>
        </p:xfrm>
        <a:graphic>
          <a:graphicData uri="http://schemas.openxmlformats.org/drawingml/2006/table">
            <a:tbl>
              <a:tblPr/>
              <a:tblGrid>
                <a:gridCol w="2533227"/>
                <a:gridCol w="2534073"/>
                <a:gridCol w="2534073"/>
              </a:tblGrid>
              <a:tr h="498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INSTITUCIÓN IMPLEMENTADORA</a:t>
                      </a:r>
                      <a:endParaRPr lang="es-C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INSTITUCIÓN LÍDER</a:t>
                      </a:r>
                      <a:endParaRPr lang="es-C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PNUD</a:t>
                      </a:r>
                      <a:endParaRPr lang="es-C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4457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Recolectar información. 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Analizar y completar la matriz de indicadores.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Subir alguna información a la plataforma en línea. 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Tratar en forma confidencial toda información intercambiada. 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Proporcionar, junto con PNUD, apoyo técnico en el proceso del auto diagnóstico.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Proporcionar apoyo técnico para orientar a la institución en el marco y proceso del auto diagnóstico.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es-CL" sz="1400" dirty="0">
                          <a:solidFill>
                            <a:srgbClr val="221E1F"/>
                          </a:solidFill>
                          <a:latin typeface="+mn-lt"/>
                          <a:ea typeface="Times New Roman"/>
                          <a:cs typeface="Linotype Univers"/>
                        </a:rPr>
                        <a:t>Gestionar la plataforma en línea</a:t>
                      </a:r>
                      <a:endParaRPr lang="es-CL" sz="1400" dirty="0">
                        <a:latin typeface="+mn-lt"/>
                        <a:ea typeface="Times New Roman"/>
                        <a:cs typeface="Linotype Univer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9765" y="296777"/>
            <a:ext cx="656660" cy="1289867"/>
          </a:xfrm>
          <a:prstGeom prst="rect">
            <a:avLst/>
          </a:prstGeom>
        </p:spPr>
      </p:pic>
      <p:sp>
        <p:nvSpPr>
          <p:cNvPr id="8" name="CuadroTexto 4"/>
          <p:cNvSpPr txBox="1"/>
          <p:nvPr/>
        </p:nvSpPr>
        <p:spPr>
          <a:xfrm>
            <a:off x="368489" y="220026"/>
            <a:ext cx="96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Myriad Pro" panose="020B0503030403020204" pitchFamily="34" charset="0"/>
              </a:rPr>
              <a:t>Etapa</a:t>
            </a:r>
            <a:r>
              <a:rPr lang="en-US" sz="3200" b="1" dirty="0" smtClean="0">
                <a:latin typeface="Myriad Pro" panose="020B0503030403020204" pitchFamily="34" charset="0"/>
              </a:rPr>
              <a:t> 2: </a:t>
            </a:r>
            <a:r>
              <a:rPr lang="en-US" sz="3200" b="1" dirty="0" err="1" smtClean="0">
                <a:latin typeface="Myriad Pro" panose="020B0503030403020204" pitchFamily="34" charset="0"/>
              </a:rPr>
              <a:t>Autodiagnóstico</a:t>
            </a:r>
            <a:endParaRPr lang="es-PA" sz="3200" b="1" dirty="0">
              <a:latin typeface="Myriad Pro" panose="020B0503030403020204" pitchFamily="34" charset="0"/>
            </a:endParaRPr>
          </a:p>
          <a:p>
            <a:endParaRPr lang="es-PA" sz="3200" dirty="0">
              <a:latin typeface="HelveticaNeueLT Std Thin" panose="020B0403020202020204" pitchFamily="34" charset="0"/>
            </a:endParaRPr>
          </a:p>
        </p:txBody>
      </p:sp>
      <p:cxnSp>
        <p:nvCxnSpPr>
          <p:cNvPr id="10" name="Conector recto 5"/>
          <p:cNvCxnSpPr/>
          <p:nvPr/>
        </p:nvCxnSpPr>
        <p:spPr>
          <a:xfrm>
            <a:off x="518615" y="859821"/>
            <a:ext cx="1034500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Imagen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984" b="25703"/>
          <a:stretch/>
        </p:blipFill>
        <p:spPr>
          <a:xfrm>
            <a:off x="10467832" y="4602398"/>
            <a:ext cx="1724167" cy="2255602"/>
          </a:xfrm>
          <a:prstGeom prst="rect">
            <a:avLst/>
          </a:prstGeom>
        </p:spPr>
      </p:pic>
      <p:sp>
        <p:nvSpPr>
          <p:cNvPr id="12" name="CuadroTexto 1"/>
          <p:cNvSpPr txBox="1"/>
          <p:nvPr/>
        </p:nvSpPr>
        <p:spPr>
          <a:xfrm>
            <a:off x="368489" y="6008160"/>
            <a:ext cx="96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>
                <a:solidFill>
                  <a:schemeClr val="accent1">
                    <a:lumMod val="50000"/>
                  </a:schemeClr>
                </a:solidFill>
                <a:latin typeface="HelveticaNeueLT Std Med" panose="020B0804020202020204" pitchFamily="34" charset="0"/>
              </a:rPr>
              <a:t>Sello de Igualdad de Género en el Sector Público para la implementación de la Agenda 2030 </a:t>
            </a:r>
          </a:p>
        </p:txBody>
      </p:sp>
    </p:spTree>
    <p:extLst>
      <p:ext uri="{BB962C8B-B14F-4D97-AF65-F5344CB8AC3E}">
        <p14:creationId xmlns:p14="http://schemas.microsoft.com/office/powerpoint/2010/main" xmlns="" val="32704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</TotalTime>
  <Words>1538</Words>
  <Application>Microsoft Office PowerPoint</Application>
  <PresentationFormat>Personalizado</PresentationFormat>
  <Paragraphs>299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Sello de Igualdad de Género en el  Sector Público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FernandoM</dc:creator>
  <cp:lastModifiedBy>Ivonside</cp:lastModifiedBy>
  <cp:revision>120</cp:revision>
  <dcterms:created xsi:type="dcterms:W3CDTF">2015-11-25T16:47:49Z</dcterms:created>
  <dcterms:modified xsi:type="dcterms:W3CDTF">2018-05-26T18:04:29Z</dcterms:modified>
</cp:coreProperties>
</file>